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7" r:id="rId2"/>
    <p:sldId id="1010" r:id="rId3"/>
    <p:sldId id="796" r:id="rId4"/>
    <p:sldId id="814" r:id="rId5"/>
    <p:sldId id="349" r:id="rId6"/>
    <p:sldId id="333" r:id="rId7"/>
    <p:sldId id="305" r:id="rId8"/>
    <p:sldId id="300" r:id="rId9"/>
    <p:sldId id="306" r:id="rId10"/>
    <p:sldId id="303" r:id="rId11"/>
    <p:sldId id="337" r:id="rId12"/>
    <p:sldId id="262" r:id="rId13"/>
    <p:sldId id="334" r:id="rId14"/>
    <p:sldId id="1040" r:id="rId15"/>
    <p:sldId id="1041" r:id="rId16"/>
    <p:sldId id="338" r:id="rId17"/>
    <p:sldId id="308" r:id="rId18"/>
    <p:sldId id="312" r:id="rId19"/>
    <p:sldId id="1038" r:id="rId20"/>
    <p:sldId id="314" r:id="rId21"/>
    <p:sldId id="315" r:id="rId22"/>
    <p:sldId id="313" r:id="rId23"/>
    <p:sldId id="316" r:id="rId24"/>
    <p:sldId id="317" r:id="rId25"/>
    <p:sldId id="318" r:id="rId26"/>
    <p:sldId id="319" r:id="rId27"/>
    <p:sldId id="320" r:id="rId28"/>
    <p:sldId id="809" r:id="rId29"/>
    <p:sldId id="952" r:id="rId30"/>
    <p:sldId id="953" r:id="rId31"/>
    <p:sldId id="954" r:id="rId32"/>
    <p:sldId id="972" r:id="rId33"/>
    <p:sldId id="671" r:id="rId34"/>
    <p:sldId id="408" r:id="rId35"/>
    <p:sldId id="409" r:id="rId36"/>
    <p:sldId id="824" r:id="rId37"/>
    <p:sldId id="716" r:id="rId38"/>
    <p:sldId id="868" r:id="rId39"/>
    <p:sldId id="590" r:id="rId40"/>
    <p:sldId id="690" r:id="rId41"/>
    <p:sldId id="717" r:id="rId42"/>
    <p:sldId id="617" r:id="rId43"/>
    <p:sldId id="579" r:id="rId44"/>
    <p:sldId id="699" r:id="rId45"/>
    <p:sldId id="715" r:id="rId46"/>
    <p:sldId id="713" r:id="rId47"/>
    <p:sldId id="592" r:id="rId48"/>
    <p:sldId id="720" r:id="rId49"/>
    <p:sldId id="718" r:id="rId50"/>
    <p:sldId id="719" r:id="rId51"/>
    <p:sldId id="645" r:id="rId52"/>
    <p:sldId id="724" r:id="rId53"/>
    <p:sldId id="727" r:id="rId54"/>
    <p:sldId id="825" r:id="rId55"/>
    <p:sldId id="822" r:id="rId56"/>
    <p:sldId id="1017" r:id="rId57"/>
    <p:sldId id="1022" r:id="rId58"/>
    <p:sldId id="836" r:id="rId59"/>
    <p:sldId id="839" r:id="rId60"/>
    <p:sldId id="840" r:id="rId61"/>
    <p:sldId id="1024" r:id="rId62"/>
    <p:sldId id="1035" r:id="rId63"/>
    <p:sldId id="1036" r:id="rId64"/>
    <p:sldId id="1023" r:id="rId65"/>
    <p:sldId id="843" r:id="rId66"/>
    <p:sldId id="1042" r:id="rId67"/>
    <p:sldId id="1037" r:id="rId68"/>
    <p:sldId id="845" r:id="rId69"/>
    <p:sldId id="846" r:id="rId70"/>
    <p:sldId id="849" r:id="rId71"/>
    <p:sldId id="1028" r:id="rId72"/>
    <p:sldId id="1026" r:id="rId73"/>
    <p:sldId id="848" r:id="rId74"/>
    <p:sldId id="1029" r:id="rId75"/>
    <p:sldId id="1030" r:id="rId76"/>
    <p:sldId id="842" r:id="rId77"/>
    <p:sldId id="1018" r:id="rId78"/>
    <p:sldId id="1019" r:id="rId79"/>
    <p:sldId id="1020" r:id="rId80"/>
    <p:sldId id="1021" r:id="rId81"/>
    <p:sldId id="1034" r:id="rId82"/>
    <p:sldId id="1045" r:id="rId83"/>
    <p:sldId id="827" r:id="rId84"/>
    <p:sldId id="828" r:id="rId85"/>
    <p:sldId id="829" r:id="rId86"/>
    <p:sldId id="1046" r:id="rId87"/>
    <p:sldId id="1013" r:id="rId88"/>
    <p:sldId id="1033" r:id="rId89"/>
    <p:sldId id="951" r:id="rId90"/>
    <p:sldId id="876" r:id="rId91"/>
    <p:sldId id="808" r:id="rId92"/>
    <p:sldId id="1014" r:id="rId93"/>
    <p:sldId id="826" r:id="rId94"/>
    <p:sldId id="677" r:id="rId95"/>
    <p:sldId id="67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1975CE-84B4-3E4E-8BE4-9C9F38385AD5}">
          <p14:sldIdLst>
            <p14:sldId id="257"/>
            <p14:sldId id="1010"/>
          </p14:sldIdLst>
        </p14:section>
        <p14:section name="PRDNN" id="{DAB55375-5B96-0243-8977-FA5A5BEA572C}">
          <p14:sldIdLst>
            <p14:sldId id="796"/>
            <p14:sldId id="814"/>
            <p14:sldId id="349"/>
            <p14:sldId id="333"/>
            <p14:sldId id="305"/>
            <p14:sldId id="300"/>
            <p14:sldId id="306"/>
            <p14:sldId id="303"/>
            <p14:sldId id="337"/>
            <p14:sldId id="262"/>
            <p14:sldId id="334"/>
            <p14:sldId id="1040"/>
            <p14:sldId id="1041"/>
            <p14:sldId id="338"/>
            <p14:sldId id="308"/>
            <p14:sldId id="312"/>
            <p14:sldId id="1038"/>
            <p14:sldId id="314"/>
            <p14:sldId id="315"/>
            <p14:sldId id="313"/>
            <p14:sldId id="316"/>
            <p14:sldId id="317"/>
            <p14:sldId id="318"/>
            <p14:sldId id="319"/>
            <p14:sldId id="320"/>
            <p14:sldId id="809"/>
            <p14:sldId id="952"/>
            <p14:sldId id="953"/>
            <p14:sldId id="954"/>
            <p14:sldId id="972"/>
          </p14:sldIdLst>
        </p14:section>
        <p14:section name="APRNN" id="{D4CE8C77-698C-1147-B986-75CE389D0D12}">
          <p14:sldIdLst>
            <p14:sldId id="671"/>
            <p14:sldId id="408"/>
            <p14:sldId id="409"/>
            <p14:sldId id="824"/>
            <p14:sldId id="716"/>
            <p14:sldId id="868"/>
            <p14:sldId id="590"/>
            <p14:sldId id="690"/>
            <p14:sldId id="717"/>
            <p14:sldId id="617"/>
            <p14:sldId id="579"/>
            <p14:sldId id="699"/>
            <p14:sldId id="715"/>
            <p14:sldId id="713"/>
            <p14:sldId id="592"/>
            <p14:sldId id="720"/>
            <p14:sldId id="718"/>
            <p14:sldId id="719"/>
            <p14:sldId id="645"/>
            <p14:sldId id="724"/>
            <p14:sldId id="727"/>
            <p14:sldId id="825"/>
            <p14:sldId id="822"/>
          </p14:sldIdLst>
        </p14:section>
        <p14:section name="PRoViT" id="{28839B9B-9E3A-7542-8D2F-BB4494972054}">
          <p14:sldIdLst>
            <p14:sldId id="1017"/>
            <p14:sldId id="1022"/>
            <p14:sldId id="836"/>
            <p14:sldId id="839"/>
            <p14:sldId id="840"/>
            <p14:sldId id="1024"/>
            <p14:sldId id="1035"/>
            <p14:sldId id="1036"/>
            <p14:sldId id="1023"/>
            <p14:sldId id="843"/>
            <p14:sldId id="1042"/>
            <p14:sldId id="1037"/>
            <p14:sldId id="845"/>
            <p14:sldId id="846"/>
            <p14:sldId id="849"/>
            <p14:sldId id="1028"/>
            <p14:sldId id="1026"/>
            <p14:sldId id="848"/>
            <p14:sldId id="1029"/>
            <p14:sldId id="1030"/>
            <p14:sldId id="842"/>
            <p14:sldId id="1018"/>
            <p14:sldId id="1019"/>
            <p14:sldId id="1020"/>
            <p14:sldId id="1021"/>
            <p14:sldId id="1034"/>
            <p14:sldId id="1045"/>
            <p14:sldId id="827"/>
            <p14:sldId id="828"/>
            <p14:sldId id="829"/>
            <p14:sldId id="1046"/>
          </p14:sldIdLst>
        </p14:section>
        <p14:section name="Conclusion" id="{F5EB3BE1-D8BC-6E46-8C56-99FA8307FBAB}">
          <p14:sldIdLst>
            <p14:sldId id="1013"/>
            <p14:sldId id="1033"/>
          </p14:sldIdLst>
        </p14:section>
        <p14:section name="Section 1" id="{DD9767F8-E5A0-3346-947A-F6522372A1B0}">
          <p14:sldIdLst>
            <p14:sldId id="951"/>
            <p14:sldId id="876"/>
            <p14:sldId id="808"/>
            <p14:sldId id="1014"/>
            <p14:sldId id="826"/>
            <p14:sldId id="677"/>
            <p14:sldId id="6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4737"/>
  </p:normalViewPr>
  <p:slideViewPr>
    <p:cSldViewPr snapToGrid="0">
      <p:cViewPr varScale="1">
        <p:scale>
          <a:sx n="100" d="100"/>
          <a:sy n="100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2E9BD-8C91-564B-AD3A-266CB094502F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E2814-E0FB-4143-BEBD-689D96AC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9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5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449B-426D-EA41-8915-9EFC7D9D1C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ABAE7D1-8C8E-0E47-A79D-EB25D3F98D8F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EB94B-1EDF-8244-9A4A-2DB03EE1E6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B4525-22EC-2C43-AA90-FAB415F89B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63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Also, its polytope repair is inefficient and unscalable.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76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Also, its polytope repair is inefficient and unscalable.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28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Also, its polytope repair is inefficient and unscalable.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Also, its polytope repair is inefficient and unscalable.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11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solve those issues with existing approaches, </a:t>
            </a:r>
          </a:p>
          <a:p>
            <a:endParaRPr lang="en-US"/>
          </a:p>
          <a:p>
            <a:r>
              <a:rPr lang="en-US"/>
              <a:t>we propose our architecture-preserving provable repair of Deep Neural Networks, or APRNN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8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solve those issues with existing approaches, </a:t>
            </a:r>
          </a:p>
          <a:p>
            <a:endParaRPr lang="en-US"/>
          </a:p>
          <a:p>
            <a:r>
              <a:rPr lang="en-US"/>
              <a:t>we propose our architecture-preserving provable repair of Deep Neural Networks, or APRNN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26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Moreover, APRNN is architecture-preserving, …</a:t>
            </a:r>
          </a:p>
          <a:p>
            <a:endParaRPr lang="en-US"/>
          </a:p>
          <a:p>
            <a:r>
              <a:rPr lang="en-US"/>
              <a:t>(which means the repaired network has the same architecture as the original network.)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61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…, supports polytope repair,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98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we will give an overview of APRNN’s (provable) pointwise repair,</a:t>
            </a:r>
          </a:p>
          <a:p>
            <a:endParaRPr lang="en-US"/>
          </a:p>
          <a:p>
            <a:pPr marL="228600" indent="-228600">
              <a:buAutoNum type="arabicPeriod"/>
            </a:pPr>
            <a:r>
              <a:rPr lang="en-US"/>
              <a:t>Using a very simple (fully-connected </a:t>
            </a:r>
            <a:r>
              <a:rPr lang="en-US" err="1"/>
              <a:t>ReLU</a:t>
            </a:r>
            <a:r>
              <a:rPr lang="en-US"/>
              <a:t>) DNN …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… and a pointwise repair specification.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Let’s start from the semantics of this network.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2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break down the title and understand it.</a:t>
            </a:r>
          </a:p>
          <a:p>
            <a:endParaRPr lang="en-US" dirty="0"/>
          </a:p>
          <a:p>
            <a:r>
              <a:rPr lang="en-US" dirty="0"/>
              <a:t>The first part is deep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83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(layered) directed graph represents a DNN, where we have …</a:t>
            </a:r>
          </a:p>
          <a:p>
            <a:endParaRPr lang="en-US"/>
          </a:p>
          <a:p>
            <a:pPr marL="228600" indent="-228600">
              <a:buAutoNum type="arabicPeriod"/>
            </a:pPr>
            <a:r>
              <a:rPr lang="en-US"/>
              <a:t>weights on the edges, …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and biases on the neurons.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The input to a neuron is the weighted sum of previous neurons.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For a </a:t>
            </a:r>
            <a:r>
              <a:rPr lang="en-US" err="1"/>
              <a:t>ReLU</a:t>
            </a:r>
            <a:r>
              <a:rPr lang="en-US"/>
              <a:t> neuron (represented by a double-circled node)</a:t>
            </a:r>
          </a:p>
          <a:p>
            <a:pPr marL="228600" indent="-228600">
              <a:buAutoNum type="arabicPeriod"/>
            </a:pPr>
            <a:r>
              <a:rPr lang="en-US"/>
              <a:t>if the input is not negative, then the output is the same as the input; …</a:t>
            </a:r>
          </a:p>
          <a:p>
            <a:pPr marL="228600" indent="-228600">
              <a:buAutoNum type="arabicPeriod"/>
            </a:pPr>
            <a:r>
              <a:rPr lang="en-US"/>
              <a:t>otherwise the output is zero.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The network is a function of its input as shown in this plot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12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For example, given network input “-1.5”, …</a:t>
            </a:r>
          </a:p>
          <a:p>
            <a:pPr marL="228600" indent="-228600">
              <a:buAutoNum type="arabicPeriod"/>
            </a:pPr>
            <a:endParaRPr lang="en-US"/>
          </a:p>
          <a:p>
            <a:r>
              <a:rPr lang="en-US"/>
              <a:t>2. … the input to the first </a:t>
            </a:r>
            <a:r>
              <a:rPr lang="en-US" err="1"/>
              <a:t>ReLU</a:t>
            </a:r>
            <a:r>
              <a:rPr lang="en-US"/>
              <a:t> neuron is 1.5. Because the input is positive …</a:t>
            </a:r>
          </a:p>
          <a:p>
            <a:endParaRPr lang="en-US"/>
          </a:p>
          <a:p>
            <a:r>
              <a:rPr lang="en-US"/>
              <a:t>3. … the first </a:t>
            </a:r>
            <a:r>
              <a:rPr lang="en-US" err="1"/>
              <a:t>ReLU</a:t>
            </a:r>
            <a:r>
              <a:rPr lang="en-US"/>
              <a:t> neuron is on …</a:t>
            </a:r>
          </a:p>
          <a:p>
            <a:r>
              <a:rPr lang="en-US"/>
              <a:t>4. … and outputs 1.5.</a:t>
            </a:r>
          </a:p>
          <a:p>
            <a:endParaRPr lang="en-US"/>
          </a:p>
          <a:p>
            <a:r>
              <a:rPr lang="en-US"/>
              <a:t>5. Similarly, the inputs to the other two </a:t>
            </a:r>
            <a:r>
              <a:rPr lang="en-US" err="1"/>
              <a:t>ReLU</a:t>
            </a:r>
            <a:r>
              <a:rPr lang="en-US"/>
              <a:t> neurons are negative, …</a:t>
            </a:r>
          </a:p>
          <a:p>
            <a:r>
              <a:rPr lang="en-US"/>
              <a:t>6. … hence they are off …</a:t>
            </a:r>
          </a:p>
          <a:p>
            <a:r>
              <a:rPr lang="en-US"/>
              <a:t>7. …and output zeros.</a:t>
            </a:r>
          </a:p>
          <a:p>
            <a:endParaRPr lang="en-US"/>
          </a:p>
          <a:p>
            <a:r>
              <a:rPr lang="en-US"/>
              <a:t>5. Hence the network output is 0.25.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1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let’s look at the repair specification. Given input -1.5, You want the network output to be less than 0.1,</a:t>
            </a:r>
          </a:p>
          <a:p>
            <a:r>
              <a:rPr lang="en-US"/>
              <a:t>1. and it is violated.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98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we want to do is to repair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64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means to</a:t>
            </a:r>
          </a:p>
          <a:p>
            <a:r>
              <a:rPr lang="en-US"/>
              <a:t>1. Find new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78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phi is in general difficult to solve …</a:t>
            </a:r>
          </a:p>
          <a:p>
            <a:pPr marL="228600" indent="-228600">
              <a:buAutoNum type="arabicPeriod"/>
            </a:pPr>
            <a:r>
              <a:rPr lang="en-US"/>
              <a:t>due to disjunctions</a:t>
            </a:r>
          </a:p>
          <a:p>
            <a:pPr marL="228600" indent="-228600">
              <a:buAutoNum type="arabicPeriod"/>
            </a:pPr>
            <a:r>
              <a:rPr lang="en-US"/>
              <a:t>And quadratic terms.</a:t>
            </a:r>
          </a:p>
          <a:p>
            <a:pPr marL="228600" indent="-228600">
              <a:buAutoNum type="arabicPeriod"/>
            </a:pPr>
            <a:r>
              <a:rPr lang="en-US"/>
              <a:t>We want to find a linear formula </a:t>
            </a:r>
            <a:r>
              <a:rPr lang="en-US" err="1"/>
              <a:t>phi_lin</a:t>
            </a:r>
            <a:r>
              <a:rPr lang="en-US"/>
              <a:t> that </a:t>
            </a:r>
            <a:r>
              <a:rPr lang="en-US" err="1"/>
              <a:t>imples</a:t>
            </a:r>
            <a:r>
              <a:rPr lang="en-US"/>
              <a:t> phi, then solve </a:t>
            </a:r>
            <a:r>
              <a:rPr lang="en-US" err="1"/>
              <a:t>phi_lin</a:t>
            </a:r>
            <a:r>
              <a:rPr lang="en-US"/>
              <a:t> and psi in polynomial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88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do so, we first eliminate disjunctions (in phi).</a:t>
            </a:r>
          </a:p>
          <a:p>
            <a:pPr marL="228600" indent="-228600">
              <a:buAutoNum type="arabicPeriod"/>
            </a:pPr>
            <a:r>
              <a:rPr lang="en-US"/>
              <a:t>Note that if we constrain the first </a:t>
            </a:r>
            <a:r>
              <a:rPr lang="en-US" err="1"/>
              <a:t>ReLU</a:t>
            </a:r>
            <a:r>
              <a:rPr lang="en-US"/>
              <a:t> input to be non-negative, …</a:t>
            </a:r>
          </a:p>
          <a:p>
            <a:pPr marL="228600" indent="-228600">
              <a:buAutoNum type="arabicPeriod"/>
            </a:pPr>
            <a:r>
              <a:rPr lang="en-US"/>
              <a:t>… the first </a:t>
            </a:r>
            <a:r>
              <a:rPr lang="en-US" err="1"/>
              <a:t>ReLU</a:t>
            </a:r>
            <a:r>
              <a:rPr lang="en-US"/>
              <a:t> output is its input.</a:t>
            </a:r>
          </a:p>
          <a:p>
            <a:pPr marL="228600" indent="-228600">
              <a:buAutoNum type="arabicPeriod"/>
            </a:pPr>
            <a:r>
              <a:rPr lang="en-US"/>
              <a:t>Similarly, if we constraint the other two </a:t>
            </a:r>
            <a:r>
              <a:rPr lang="en-US" err="1"/>
              <a:t>ReLU</a:t>
            </a:r>
            <a:r>
              <a:rPr lang="en-US"/>
              <a:t> inputs to be negative, …</a:t>
            </a:r>
          </a:p>
          <a:p>
            <a:pPr marL="228600" indent="-228600">
              <a:buAutoNum type="arabicPeriod"/>
            </a:pPr>
            <a:r>
              <a:rPr lang="en-US"/>
              <a:t>… they output zeros.</a:t>
            </a:r>
          </a:p>
          <a:p>
            <a:pPr marL="228600" indent="-228600">
              <a:buAutoNum type="arabicPeriod"/>
            </a:pPr>
            <a:r>
              <a:rPr lang="en-US"/>
              <a:t>Now we have a disjunction-free formula.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49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</a:t>
            </a:r>
          </a:p>
          <a:p>
            <a:r>
              <a:rPr lang="en-US"/>
              <a:t>(we have a disjunction-free formula, and) </a:t>
            </a:r>
          </a:p>
          <a:p>
            <a:r>
              <a:rPr lang="en-US"/>
              <a:t>we want to eliminate quadratic terms.</a:t>
            </a:r>
          </a:p>
          <a:p>
            <a:endParaRPr lang="en-US"/>
          </a:p>
          <a:p>
            <a:r>
              <a:rPr lang="en-US"/>
              <a:t>Note that if we only make single layer weights to be symbolic, and …</a:t>
            </a:r>
          </a:p>
          <a:p>
            <a:endParaRPr lang="en-US"/>
          </a:p>
          <a:p>
            <a:pPr marL="228600" indent="-228600">
              <a:buAutoNum type="arabicPeriod"/>
            </a:pPr>
            <a:r>
              <a:rPr lang="en-US"/>
              <a:t>replace other layer weights with concrete numbers, </a:t>
            </a:r>
          </a:p>
          <a:p>
            <a:pPr marL="0" indent="0">
              <a:buNone/>
            </a:pPr>
            <a:r>
              <a:rPr lang="en-US"/>
              <a:t>we get a quadratic-free formula.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5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we have a linear formula </a:t>
            </a:r>
            <a:r>
              <a:rPr lang="en-US" err="1"/>
              <a:t>phi_lin</a:t>
            </a:r>
            <a:endParaRPr lang="en-US"/>
          </a:p>
          <a:p>
            <a:endParaRPr lang="en-US"/>
          </a:p>
          <a:p>
            <a:r>
              <a:rPr lang="en-US"/>
              <a:t>1. That implies phi,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9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our pointwise repair problem becomes a linear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25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solve those issues with existing approaches, </a:t>
            </a:r>
          </a:p>
          <a:p>
            <a:endParaRPr lang="en-US"/>
          </a:p>
          <a:p>
            <a:r>
              <a:rPr lang="en-US"/>
              <a:t>we propose our architecture-preserving provable repair of Deep Neural Networks, or APRNN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95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solving this linear program,</a:t>
            </a:r>
          </a:p>
          <a:p>
            <a:pPr marL="228600" indent="-228600">
              <a:buAutoNum type="arabicPeriod"/>
            </a:pPr>
            <a:r>
              <a:rPr lang="en-US"/>
              <a:t>We get the repaired network,</a:t>
            </a:r>
          </a:p>
          <a:p>
            <a:pPr marL="228600" indent="-228600">
              <a:buAutoNum type="arabicPeriod"/>
            </a:pPr>
            <a:r>
              <a:rPr lang="en-US"/>
              <a:t>Which satisfies the repair specification.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96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 This is the repair specification.</a:t>
            </a:r>
          </a:p>
          <a:p>
            <a:r>
              <a:rPr lang="en-US"/>
              <a:t>. </a:t>
            </a:r>
            <a:r>
              <a:rPr lang="en-US" altLang="zh-CN"/>
              <a:t>t</a:t>
            </a:r>
            <a:r>
              <a:rPr lang="en-US"/>
              <a:t>his DNN satisfies psi_1 but not satisfy psi_2</a:t>
            </a:r>
          </a:p>
          <a:p>
            <a:r>
              <a:rPr lang="en-US"/>
              <a:t>Let’s take a closer look at the DNN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5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 This is the repair specification.</a:t>
            </a:r>
          </a:p>
          <a:p>
            <a:r>
              <a:rPr lang="en-US"/>
              <a:t>. </a:t>
            </a:r>
            <a:r>
              <a:rPr lang="en-US" altLang="zh-CN"/>
              <a:t>t</a:t>
            </a:r>
            <a:r>
              <a:rPr lang="en-US"/>
              <a:t>his DNN satisfies psi_1 but not satisfy psi_2</a:t>
            </a:r>
          </a:p>
          <a:p>
            <a:r>
              <a:rPr lang="en-US"/>
              <a:t>Let’s take a closer look at the DNN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4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 This is the repair specification.</a:t>
            </a:r>
          </a:p>
          <a:p>
            <a:r>
              <a:rPr lang="en-US"/>
              <a:t>. </a:t>
            </a:r>
            <a:r>
              <a:rPr lang="en-US" altLang="zh-CN"/>
              <a:t>t</a:t>
            </a:r>
            <a:r>
              <a:rPr lang="en-US"/>
              <a:t>his DNN satisfies psi_1 but not satisfy psi_2</a:t>
            </a:r>
          </a:p>
          <a:p>
            <a:r>
              <a:rPr lang="en-US"/>
              <a:t>Let’s take a closer look at the DNN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9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specification psi_1</a:t>
            </a:r>
          </a:p>
          <a:p>
            <a:pPr marL="228600" indent="-228600">
              <a:buAutoNum type="arabicPeriod"/>
            </a:pPr>
            <a:r>
              <a:rPr lang="en-US"/>
              <a:t>Note that both endpoints -1.5 and 0.5 satisfy psi_1,</a:t>
            </a:r>
          </a:p>
          <a:p>
            <a:pPr marL="228600" indent="-228600">
              <a:buAutoNum type="arabicPeriod"/>
            </a:pPr>
            <a:r>
              <a:rPr lang="en-US"/>
              <a:t>And the interval also satisfies psi_1.</a:t>
            </a:r>
          </a:p>
          <a:p>
            <a:pPr marL="228600" indent="-228600">
              <a:buAutoNum type="arabicPeriod"/>
            </a:pPr>
            <a:r>
              <a:rPr lang="en-US"/>
              <a:t>For specification psi_2,</a:t>
            </a:r>
          </a:p>
          <a:p>
            <a:pPr marL="228600" indent="-228600">
              <a:buAutoNum type="arabicPeriod"/>
            </a:pPr>
            <a:r>
              <a:rPr lang="en-US"/>
              <a:t>The two endpoints 1.5 and 3 satisfy psi_2</a:t>
            </a:r>
          </a:p>
          <a:p>
            <a:pPr marL="228600" indent="-228600">
              <a:buAutoNum type="arabicPeriod"/>
            </a:pPr>
            <a:r>
              <a:rPr lang="en-US"/>
              <a:t>But the interval violates psi_2</a:t>
            </a:r>
          </a:p>
          <a:p>
            <a:pPr marL="228600" indent="-228600">
              <a:buAutoNum type="arabicPeriod"/>
            </a:pPr>
            <a:r>
              <a:rPr lang="en-US"/>
              <a:t>What property distinguished psi_1 and psi_2</a:t>
            </a:r>
          </a:p>
          <a:p>
            <a:pPr marL="228600" indent="-228600">
              <a:buAutoNum type="arabicPeriod"/>
            </a:pPr>
            <a:r>
              <a:rPr lang="en-US"/>
              <a:t>The interval for psi_1 is in the same linear region</a:t>
            </a:r>
          </a:p>
          <a:p>
            <a:pPr marL="228600" indent="-228600">
              <a:buAutoNum type="arabicPeriod"/>
            </a:pPr>
            <a:r>
              <a:rPr lang="en-US"/>
              <a:t>But the interval for psi_2 is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37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observation is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97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comes our key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3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Using/following this idea,</a:t>
            </a:r>
          </a:p>
          <a:p>
            <a:r>
              <a:rPr lang="en-US"/>
              <a:t> </a:t>
            </a:r>
          </a:p>
          <a:p>
            <a:r>
              <a:rPr lang="en-US"/>
              <a:t>1. We can repair this buggy network </a:t>
            </a:r>
          </a:p>
          <a:p>
            <a:endParaRPr lang="en-US"/>
          </a:p>
          <a:p>
            <a:r>
              <a:rPr lang="en-US"/>
              <a:t>2. To satisfy both psi_1 and psi_2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66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solve those issues with existing approaches, </a:t>
            </a:r>
          </a:p>
          <a:p>
            <a:endParaRPr lang="en-US"/>
          </a:p>
          <a:p>
            <a:r>
              <a:rPr lang="en-US"/>
              <a:t>we propose our architecture-preserving provable repair of Deep Neural Networks, or APRNN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53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solve those issues with existing approaches, </a:t>
            </a:r>
          </a:p>
          <a:p>
            <a:endParaRPr lang="en-US"/>
          </a:p>
          <a:p>
            <a:r>
              <a:rPr lang="en-US"/>
              <a:t>we propose our architecture-preserving provable repair of Deep Neural Networks, or APRNN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37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Also, its polytope repair is inefficient and unscalable.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24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68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61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07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3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test accuracy</a:t>
            </a:r>
          </a:p>
          <a:p>
            <a:r>
              <a:rPr lang="en-US"/>
              <a:t>1. of the APRNN repaired network only decreased slightly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9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the generalization accuracy of similar foggy images</a:t>
            </a:r>
          </a:p>
          <a:p>
            <a:pPr marL="228600" indent="-228600">
              <a:buAutoNum type="arabicPeriod"/>
            </a:pPr>
            <a:r>
              <a:rPr lang="en-US"/>
              <a:t>Increased 23%</a:t>
            </a:r>
          </a:p>
          <a:p>
            <a:pPr marL="228600" indent="-228600"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-----</a:t>
            </a:r>
          </a:p>
          <a:p>
            <a:r>
              <a:rPr lang="en-US"/>
              <a:t>And we also measure generalization by looking at similar foggy images</a:t>
            </a:r>
          </a:p>
          <a:p>
            <a:endParaRPr lang="en-US"/>
          </a:p>
          <a:p>
            <a:r>
              <a:rPr lang="en-US"/>
              <a:t>1. The original network has zero accuracy on this generalization set</a:t>
            </a:r>
          </a:p>
          <a:p>
            <a:endParaRPr lang="en-US"/>
          </a:p>
          <a:p>
            <a:r>
              <a:rPr lang="en-US"/>
              <a:t>2. And the APRNN repaired network has 23% (sixty-one percent) accuracy.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826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903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APRNN is implemented in our </a:t>
            </a:r>
            <a:r>
              <a:rPr lang="en-US" err="1"/>
              <a:t>SyTorch</a:t>
            </a:r>
            <a:r>
              <a:rPr lang="en-US"/>
              <a:t> framework, which extends </a:t>
            </a:r>
            <a:r>
              <a:rPr lang="en-US" err="1"/>
              <a:t>PyTorch</a:t>
            </a:r>
            <a:r>
              <a:rPr lang="en-US"/>
              <a:t> with symbolic execution capability.</a:t>
            </a:r>
          </a:p>
          <a:p>
            <a:pPr marL="228600" indent="-228600">
              <a:buAutoNum type="arabicPeriod"/>
            </a:pPr>
            <a:r>
              <a:rPr lang="en-US"/>
              <a:t>It supports many solver (backends).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4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5745B-2FE2-4157-8788-585966C639D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2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present selected experimental results.</a:t>
            </a:r>
          </a:p>
          <a:p>
            <a:endParaRPr lang="en-US"/>
          </a:p>
          <a:p>
            <a:r>
              <a:rPr lang="en-US"/>
              <a:t>For pointwise ImageNet Repair,</a:t>
            </a:r>
          </a:p>
          <a:p>
            <a:endParaRPr lang="en-US"/>
          </a:p>
          <a:p>
            <a:r>
              <a:rPr lang="en-US"/>
              <a:t>1. APRNN successfully repairs a buggy VGG19 network</a:t>
            </a:r>
          </a:p>
          <a:p>
            <a:r>
              <a:rPr lang="en-US"/>
              <a:t>2. against fifty fog-corrupted images from ImageNet-C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20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3B6DF-C379-EC49-A962-C46F8C8EDB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A08C10A-D086-9847-AB02-EED0747D4735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2A761-638D-2C4A-B574-5EE5D2A166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2763D-06DA-984A-B034-77016178BF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917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test accuracy</a:t>
            </a:r>
          </a:p>
          <a:p>
            <a:r>
              <a:rPr lang="en-US"/>
              <a:t>1. of the APRNN repaired network only decreased slightly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085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the generalization accuracy of similar foggy images</a:t>
            </a:r>
          </a:p>
          <a:p>
            <a:pPr marL="228600" indent="-228600">
              <a:buAutoNum type="arabicPeriod"/>
            </a:pPr>
            <a:r>
              <a:rPr lang="en-US"/>
              <a:t>Increased 23%</a:t>
            </a:r>
          </a:p>
          <a:p>
            <a:pPr marL="228600" indent="-228600"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-----</a:t>
            </a:r>
          </a:p>
          <a:p>
            <a:r>
              <a:rPr lang="en-US"/>
              <a:t>And we also measure generalization by looking at similar foggy images</a:t>
            </a:r>
          </a:p>
          <a:p>
            <a:endParaRPr lang="en-US"/>
          </a:p>
          <a:p>
            <a:r>
              <a:rPr lang="en-US"/>
              <a:t>1. The original network has zero accuracy on this generalization set</a:t>
            </a:r>
          </a:p>
          <a:p>
            <a:endParaRPr lang="en-US"/>
          </a:p>
          <a:p>
            <a:r>
              <a:rPr lang="en-US"/>
              <a:t>2. And the APRNN repaired network has 23% (sixty-one percent) accuracy.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DE2A-55DC-4477-BFCC-5CB071563B4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24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449B-426D-EA41-8915-9EFC7D9D1C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ABAE7D1-8C8E-0E47-A79D-EB25D3F98D8F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EB94B-1EDF-8244-9A4A-2DB03EE1E6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B4525-22EC-2C43-AA90-FAB415F89B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4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449B-426D-EA41-8915-9EFC7D9D1C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ABAE7D1-8C8E-0E47-A79D-EB25D3F98D8F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EB94B-1EDF-8244-9A4A-2DB03EE1E6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B4525-22EC-2C43-AA90-FAB415F89B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449B-426D-EA41-8915-9EFC7D9D1C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ABAE7D1-8C8E-0E47-A79D-EB25D3F98D8F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EB94B-1EDF-8244-9A4A-2DB03EE1E6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B4525-22EC-2C43-AA90-FAB415F89B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5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449B-426D-EA41-8915-9EFC7D9D1C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ABAE7D1-8C8E-0E47-A79D-EB25D3F98D8F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EB94B-1EDF-8244-9A4A-2DB03EE1E6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B4525-22EC-2C43-AA90-FAB415F89B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1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C9C1-D170-846E-29A6-43933BFEA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35C38-68C7-CA3B-C4AE-2E206B271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BE2-9FDD-50AA-0E72-790191614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99216-E1DE-0220-DC6D-A51E352B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05E6-DD2E-9945-7AD6-5F9F391C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8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6AE0-1308-76C2-5222-C00A4087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EB00A-EF9A-D2AA-409C-A5194B814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3756F-534E-CA5C-EA9E-8F063E9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B64A6-5B53-E3DC-CE04-1073D48D3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8D76D-AE0C-8A13-1A65-09C14352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3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65C10-5743-8866-BE95-F181E8BB2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268BB-5772-6828-EE39-3AF485C4D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5224E-1364-A7AF-021E-EBC4E552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5C988-D06A-6395-F3EF-D594B354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9DB04-210F-1BF5-792A-7CA46C29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43A5-E84A-1A9A-FCA5-71B349D7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E8048-C2EF-71A9-DFA1-DD9DA9D1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17C7D-4A35-B879-F2E5-7DF749FF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DEA60-D0A8-33B7-3DD9-1A9536FC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F8784-4C8E-E98F-CEB2-35946826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605C-6735-E76F-D627-338F60B8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31CA1-2DD1-BF30-5B47-F72FED5B8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1415-4A2A-B731-1269-7EAD7FFD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0B5C-8F2B-C17E-AFA1-15DD559F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D383B-512F-53CC-3307-2A672E5C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2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1689-1FD4-7F9C-FF69-BE89AF1F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DE26B-85AA-E726-AA92-EE8C697B1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775F5-5F67-676B-E3E3-0A3F42C40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FD2FB-5879-BA4C-4F1C-13FD325E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4299F-4D64-301D-D230-A23B71BE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63A9E-404A-D76B-ACDC-884A9E68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2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FEFE-D0B1-7EB8-46C6-B6F8C7E5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E0C75-DA6A-D0C7-D672-C029894C9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3BFCF-1A27-0A49-E154-55C4F55B2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3FCC3-7275-3040-7545-226597BC0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2D97E-0966-D43B-E1E0-44443334E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24A47-3372-20D2-D359-64315083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88362-FB2C-9A13-66AD-CA0D210A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06D244-B15C-F086-DFA4-307BE30F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7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2829-B511-8A7D-D44C-298AFD6B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3A32D-3EEC-722A-01F2-BD4A6753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9AC21-F6FD-BEBF-5D97-400BCDF4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96BCD-F8A6-63C4-1D43-5367CFF6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5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A5126-B82F-8E6B-35FD-F53D6038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7FE4D-E1A0-C0B2-7402-1414829E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5B0A6-83BD-9EC8-745E-D62908F8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3C40-1324-E1BE-56EF-DFB777A9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6DDBB-A9B3-23BC-6252-CD8867DD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B1FEF-E54A-02EA-DB15-7B013F604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1BAE4-A193-2FBC-DB1E-037D32CB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9D709-2236-C9DB-BB8E-37385DB1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69B89-D46B-4086-A7BF-2861C9A8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F7DD-2D26-A0F1-3C92-04C1F503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F6A88-FEA9-AA06-52D9-244F14A3C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03734-90CE-5C46-10AB-C84ABB25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C7D15-645A-0EAF-22C6-A0DCCD29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19BBA-ADFF-1E06-8208-E408D1BA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0D600-6EF4-43A9-7162-4195C9DB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52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C36B6-FF75-377C-43A5-E91675D7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DA086-312C-7BFE-692E-074615158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9EA04-3A26-BD48-A81C-A3A32026B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E1DD1-FF00-5E43-BFC4-71E60D5841E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5CE9C-5A04-A793-CB43-62B473A2A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22D9E-3E11-1D56-F744-5FDB8B0B8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0DFFF2-0188-6B4C-B42A-76C59AEA2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4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nn.repair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49.emf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0.emf"/><Relationship Id="rId7" Type="http://schemas.openxmlformats.org/officeDocument/2006/relationships/image" Target="../media/image6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53.png"/><Relationship Id="rId4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34" Type="http://schemas.openxmlformats.org/officeDocument/2006/relationships/image" Target="../media/image116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3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32" Type="http://schemas.openxmlformats.org/officeDocument/2006/relationships/image" Target="../media/image114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31" Type="http://schemas.openxmlformats.org/officeDocument/2006/relationships/image" Target="../media/image113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Relationship Id="rId35" Type="http://schemas.openxmlformats.org/officeDocument/2006/relationships/image" Target="../media/image117.png"/><Relationship Id="rId8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2.png"/><Relationship Id="rId21" Type="http://schemas.openxmlformats.org/officeDocument/2006/relationships/image" Target="../media/image135.png"/><Relationship Id="rId34" Type="http://schemas.openxmlformats.org/officeDocument/2006/relationships/image" Target="../media/image14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2.png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0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8" Type="http://schemas.openxmlformats.org/officeDocument/2006/relationships/image" Target="../media/image122.png"/><Relationship Id="rId3" Type="http://schemas.openxmlformats.org/officeDocument/2006/relationships/image" Target="../media/image103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157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1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158.png"/><Relationship Id="rId4" Type="http://schemas.openxmlformats.org/officeDocument/2006/relationships/image" Target="../media/image83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1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83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159.png"/><Relationship Id="rId21" Type="http://schemas.openxmlformats.org/officeDocument/2006/relationships/image" Target="../media/image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80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79.png"/><Relationship Id="rId10" Type="http://schemas.openxmlformats.org/officeDocument/2006/relationships/image" Target="../media/image166.png"/><Relationship Id="rId19" Type="http://schemas.openxmlformats.org/officeDocument/2006/relationships/image" Target="../media/image172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26" Type="http://schemas.openxmlformats.org/officeDocument/2006/relationships/image" Target="../media/image177.png"/><Relationship Id="rId3" Type="http://schemas.openxmlformats.org/officeDocument/2006/relationships/image" Target="../media/image173.png"/><Relationship Id="rId21" Type="http://schemas.openxmlformats.org/officeDocument/2006/relationships/image" Target="../media/image195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5" Type="http://schemas.openxmlformats.org/officeDocument/2006/relationships/image" Target="../media/image19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png"/><Relationship Id="rId27" Type="http://schemas.openxmlformats.org/officeDocument/2006/relationships/image" Target="../media/image2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26" Type="http://schemas.openxmlformats.org/officeDocument/2006/relationships/image" Target="../media/image208.png"/><Relationship Id="rId3" Type="http://schemas.openxmlformats.org/officeDocument/2006/relationships/image" Target="../media/image173.png"/><Relationship Id="rId21" Type="http://schemas.openxmlformats.org/officeDocument/2006/relationships/image" Target="../media/image195.png"/><Relationship Id="rId7" Type="http://schemas.openxmlformats.org/officeDocument/2006/relationships/image" Target="../media/image204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5" Type="http://schemas.openxmlformats.org/officeDocument/2006/relationships/image" Target="../media/image20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202.png"/><Relationship Id="rId15" Type="http://schemas.openxmlformats.org/officeDocument/2006/relationships/image" Target="../media/image189.png"/><Relationship Id="rId23" Type="http://schemas.openxmlformats.org/officeDocument/2006/relationships/image" Target="../media/image197.png"/><Relationship Id="rId28" Type="http://schemas.openxmlformats.org/officeDocument/2006/relationships/image" Target="../media/image210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31" Type="http://schemas.openxmlformats.org/officeDocument/2006/relationships/image" Target="../media/image200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188.png"/><Relationship Id="rId22" Type="http://schemas.openxmlformats.org/officeDocument/2006/relationships/image" Target="../media/image196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215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217.png"/><Relationship Id="rId26" Type="http://schemas.openxmlformats.org/officeDocument/2006/relationships/image" Target="../media/image155.png"/><Relationship Id="rId3" Type="http://schemas.openxmlformats.org/officeDocument/2006/relationships/image" Target="../media/image72.png"/><Relationship Id="rId21" Type="http://schemas.openxmlformats.org/officeDocument/2006/relationships/image" Target="../media/image220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172.png"/><Relationship Id="rId25" Type="http://schemas.openxmlformats.org/officeDocument/2006/relationships/image" Target="../media/image22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16.png"/><Relationship Id="rId20" Type="http://schemas.openxmlformats.org/officeDocument/2006/relationships/image" Target="../media/image219.png"/><Relationship Id="rId29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223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222.png"/><Relationship Id="rId28" Type="http://schemas.openxmlformats.org/officeDocument/2006/relationships/image" Target="../media/image226.png"/><Relationship Id="rId10" Type="http://schemas.openxmlformats.org/officeDocument/2006/relationships/image" Target="../media/image78.png"/><Relationship Id="rId19" Type="http://schemas.openxmlformats.org/officeDocument/2006/relationships/image" Target="../media/image21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221.png"/><Relationship Id="rId27" Type="http://schemas.openxmlformats.org/officeDocument/2006/relationships/image" Target="../media/image2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3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229.png"/><Relationship Id="rId5" Type="http://schemas.openxmlformats.org/officeDocument/2006/relationships/image" Target="../media/image74.png"/><Relationship Id="rId15" Type="http://schemas.openxmlformats.org/officeDocument/2006/relationships/image" Target="../media/image231.png"/><Relationship Id="rId10" Type="http://schemas.openxmlformats.org/officeDocument/2006/relationships/image" Target="../media/image22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231.png"/><Relationship Id="rId7" Type="http://schemas.openxmlformats.org/officeDocument/2006/relationships/image" Target="../media/image75.png"/><Relationship Id="rId12" Type="http://schemas.openxmlformats.org/officeDocument/2006/relationships/image" Target="../media/image229.png"/><Relationship Id="rId17" Type="http://schemas.openxmlformats.org/officeDocument/2006/relationships/image" Target="../media/image23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228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2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3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23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229.png"/><Relationship Id="rId5" Type="http://schemas.openxmlformats.org/officeDocument/2006/relationships/image" Target="../media/image74.png"/><Relationship Id="rId15" Type="http://schemas.openxmlformats.org/officeDocument/2006/relationships/image" Target="../media/image232.png"/><Relationship Id="rId10" Type="http://schemas.openxmlformats.org/officeDocument/2006/relationships/image" Target="../media/image22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5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4" Type="http://schemas.openxmlformats.org/officeDocument/2006/relationships/image" Target="../media/image232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55.png"/><Relationship Id="rId18" Type="http://schemas.openxmlformats.org/officeDocument/2006/relationships/image" Target="../media/image264.png"/><Relationship Id="rId26" Type="http://schemas.openxmlformats.org/officeDocument/2006/relationships/image" Target="../media/image272.png"/><Relationship Id="rId3" Type="http://schemas.openxmlformats.org/officeDocument/2006/relationships/image" Target="../media/image251.png"/><Relationship Id="rId21" Type="http://schemas.openxmlformats.org/officeDocument/2006/relationships/image" Target="../media/image267.png"/><Relationship Id="rId7" Type="http://schemas.openxmlformats.org/officeDocument/2006/relationships/image" Target="../media/image256.png"/><Relationship Id="rId12" Type="http://schemas.openxmlformats.org/officeDocument/2006/relationships/image" Target="../media/image253.png"/><Relationship Id="rId17" Type="http://schemas.openxmlformats.org/officeDocument/2006/relationships/image" Target="../media/image263.png"/><Relationship Id="rId25" Type="http://schemas.openxmlformats.org/officeDocument/2006/relationships/image" Target="../media/image27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4.png"/><Relationship Id="rId24" Type="http://schemas.openxmlformats.org/officeDocument/2006/relationships/image" Target="../media/image270.png"/><Relationship Id="rId5" Type="http://schemas.openxmlformats.org/officeDocument/2006/relationships/image" Target="../media/image249.png"/><Relationship Id="rId15" Type="http://schemas.openxmlformats.org/officeDocument/2006/relationships/image" Target="../media/image261.png"/><Relationship Id="rId23" Type="http://schemas.openxmlformats.org/officeDocument/2006/relationships/image" Target="../media/image269.png"/><Relationship Id="rId28" Type="http://schemas.openxmlformats.org/officeDocument/2006/relationships/image" Target="../media/image274.png"/><Relationship Id="rId10" Type="http://schemas.openxmlformats.org/officeDocument/2006/relationships/image" Target="../media/image259.png"/><Relationship Id="rId19" Type="http://schemas.openxmlformats.org/officeDocument/2006/relationships/image" Target="../media/image265.png"/><Relationship Id="rId4" Type="http://schemas.openxmlformats.org/officeDocument/2006/relationships/image" Target="../media/image252.png"/><Relationship Id="rId9" Type="http://schemas.openxmlformats.org/officeDocument/2006/relationships/image" Target="../media/image258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Relationship Id="rId27" Type="http://schemas.openxmlformats.org/officeDocument/2006/relationships/image" Target="../media/image273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86.png"/><Relationship Id="rId26" Type="http://schemas.openxmlformats.org/officeDocument/2006/relationships/image" Target="../media/image294.png"/><Relationship Id="rId3" Type="http://schemas.openxmlformats.org/officeDocument/2006/relationships/image" Target="../media/image275.png"/><Relationship Id="rId21" Type="http://schemas.openxmlformats.org/officeDocument/2006/relationships/image" Target="../media/image289.png"/><Relationship Id="rId34" Type="http://schemas.openxmlformats.org/officeDocument/2006/relationships/image" Target="../media/image231.png"/><Relationship Id="rId7" Type="http://schemas.openxmlformats.org/officeDocument/2006/relationships/image" Target="../media/image279.png"/><Relationship Id="rId12" Type="http://schemas.openxmlformats.org/officeDocument/2006/relationships/image" Target="../media/image282.png"/><Relationship Id="rId17" Type="http://schemas.openxmlformats.org/officeDocument/2006/relationships/image" Target="../media/image285.png"/><Relationship Id="rId25" Type="http://schemas.openxmlformats.org/officeDocument/2006/relationships/image" Target="../media/image293.png"/><Relationship Id="rId33" Type="http://schemas.openxmlformats.org/officeDocument/2006/relationships/image" Target="../media/image30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84.png"/><Relationship Id="rId20" Type="http://schemas.openxmlformats.org/officeDocument/2006/relationships/image" Target="../media/image288.png"/><Relationship Id="rId29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229.png"/><Relationship Id="rId24" Type="http://schemas.openxmlformats.org/officeDocument/2006/relationships/image" Target="../media/image292.png"/><Relationship Id="rId32" Type="http://schemas.openxmlformats.org/officeDocument/2006/relationships/image" Target="../media/image300.png"/><Relationship Id="rId5" Type="http://schemas.openxmlformats.org/officeDocument/2006/relationships/image" Target="../media/image277.png"/><Relationship Id="rId15" Type="http://schemas.openxmlformats.org/officeDocument/2006/relationships/image" Target="../media/image283.png"/><Relationship Id="rId23" Type="http://schemas.openxmlformats.org/officeDocument/2006/relationships/image" Target="../media/image291.png"/><Relationship Id="rId28" Type="http://schemas.openxmlformats.org/officeDocument/2006/relationships/image" Target="../media/image296.png"/><Relationship Id="rId10" Type="http://schemas.openxmlformats.org/officeDocument/2006/relationships/image" Target="../media/image228.png"/><Relationship Id="rId19" Type="http://schemas.openxmlformats.org/officeDocument/2006/relationships/image" Target="../media/image287.png"/><Relationship Id="rId31" Type="http://schemas.openxmlformats.org/officeDocument/2006/relationships/image" Target="../media/image299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32.png"/><Relationship Id="rId22" Type="http://schemas.openxmlformats.org/officeDocument/2006/relationships/image" Target="../media/image290.png"/><Relationship Id="rId27" Type="http://schemas.openxmlformats.org/officeDocument/2006/relationships/image" Target="../media/image295.png"/><Relationship Id="rId30" Type="http://schemas.openxmlformats.org/officeDocument/2006/relationships/image" Target="../media/image298.png"/><Relationship Id="rId8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8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9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20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21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slide" Target="slide89.xml"/><Relationship Id="rId7" Type="http://schemas.openxmlformats.org/officeDocument/2006/relationships/slide" Target="slide91.xml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slide" Target="slide90.xml"/><Relationship Id="rId4" Type="http://schemas.openxmlformats.org/officeDocument/2006/relationships/image" Target="../media/image357.png"/><Relationship Id="rId9" Type="http://schemas.openxmlformats.org/officeDocument/2006/relationships/slide" Target="slide9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jpe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6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5.png"/><Relationship Id="rId5" Type="http://schemas.openxmlformats.org/officeDocument/2006/relationships/image" Target="../media/image368.png"/><Relationship Id="rId10" Type="http://schemas.openxmlformats.org/officeDocument/2006/relationships/image" Target="../media/image374.jpeg"/><Relationship Id="rId4" Type="http://schemas.openxmlformats.org/officeDocument/2006/relationships/image" Target="../media/image367.png"/><Relationship Id="rId9" Type="http://schemas.openxmlformats.org/officeDocument/2006/relationships/image" Target="../media/image37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dnn.repair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42.jpe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Relationship Id="rId9" Type="http://schemas.openxmlformats.org/officeDocument/2006/relationships/image" Target="../media/image38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Provable 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EE294-E995-511A-C7A1-31C58E44A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5048" y="4423555"/>
            <a:ext cx="7144870" cy="215320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Aditya V. Thakur</a:t>
            </a:r>
          </a:p>
          <a:p>
            <a:pPr algn="l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Tao</a:t>
            </a:r>
          </a:p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Stephanie Nawas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EB5D2-9C11-5CCC-A866-99D0FD91C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89" y="281244"/>
            <a:ext cx="3505200" cy="9271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8EB7D19-64EE-A519-FA6B-C310BB25E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621" y="218033"/>
            <a:ext cx="1307190" cy="1053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A6E1C-A1FC-72A7-2AFC-0B5E0B879544}"/>
              </a:ext>
            </a:extLst>
          </p:cNvPr>
          <p:cNvSpPr txBox="1"/>
          <p:nvPr/>
        </p:nvSpPr>
        <p:spPr>
          <a:xfrm>
            <a:off x="8485632" y="5624304"/>
            <a:ext cx="38892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Funded by </a:t>
            </a:r>
            <a:br>
              <a:rPr lang="en-US" sz="2000" dirty="0"/>
            </a:br>
            <a:r>
              <a:rPr lang="en-US" sz="2000" dirty="0"/>
              <a:t>NSF grant CCF-2048123 and </a:t>
            </a:r>
            <a:br>
              <a:rPr lang="en-US" sz="2000" dirty="0"/>
            </a:br>
            <a:r>
              <a:rPr lang="en-US" sz="2000" dirty="0"/>
              <a:t>DOE grant DE-SC0022285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1351C-FB49-9378-C089-F93CFC51C302}"/>
              </a:ext>
            </a:extLst>
          </p:cNvPr>
          <p:cNvSpPr txBox="1"/>
          <p:nvPr/>
        </p:nvSpPr>
        <p:spPr>
          <a:xfrm>
            <a:off x="4700920" y="6014115"/>
            <a:ext cx="2018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dnn</a:t>
            </a:r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repair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719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2103-F222-B44B-9B1D-92F7EA94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Decoupled DNNs (DDNNs)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C163F-81E8-4346-ADFD-9A22CDCD7F37}"/>
              </a:ext>
            </a:extLst>
          </p:cNvPr>
          <p:cNvSpPr txBox="1"/>
          <p:nvPr/>
        </p:nvSpPr>
        <p:spPr>
          <a:xfrm>
            <a:off x="1040130" y="2560320"/>
            <a:ext cx="985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new architecture supporting efficient provable repair that generalizes DNNs</a:t>
            </a:r>
          </a:p>
        </p:txBody>
      </p:sp>
    </p:spTree>
    <p:extLst>
      <p:ext uri="{BB962C8B-B14F-4D97-AF65-F5344CB8AC3E}">
        <p14:creationId xmlns:p14="http://schemas.microsoft.com/office/powerpoint/2010/main" val="217728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307A1B-D358-BD48-96BD-B9E34D14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35960" y="1236960"/>
            <a:ext cx="6426360" cy="54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8EB450D-796F-974D-B3B0-4AF652355E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85160" y="6491160"/>
            <a:ext cx="1343880" cy="2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5312EF-829D-7045-909F-B184AF4D15FA}"/>
              </a:ext>
            </a:extLst>
          </p:cNvPr>
          <p:cNvSpPr/>
          <p:nvPr/>
        </p:nvSpPr>
        <p:spPr>
          <a:xfrm rot="19464348">
            <a:off x="2620574" y="619560"/>
            <a:ext cx="3364371" cy="3451563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C49E61E-5C66-7845-BD75-6384BB92FAB2}"/>
              </a:ext>
            </a:extLst>
          </p:cNvPr>
          <p:cNvSpPr txBox="1">
            <a:spLocks/>
          </p:cNvSpPr>
          <p:nvPr/>
        </p:nvSpPr>
        <p:spPr>
          <a:xfrm>
            <a:off x="7088740" y="1289685"/>
            <a:ext cx="3947160" cy="9201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Decoupled DNN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B124DD-C30F-7644-831C-6A15BC05D586}"/>
              </a:ext>
            </a:extLst>
          </p:cNvPr>
          <p:cNvSpPr txBox="1"/>
          <p:nvPr/>
        </p:nvSpPr>
        <p:spPr>
          <a:xfrm>
            <a:off x="74820" y="2450142"/>
            <a:ext cx="2221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Activation network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6C0B1D4-53E0-D240-8B17-A67E6DF4F135}"/>
              </a:ext>
            </a:extLst>
          </p:cNvPr>
          <p:cNvSpPr/>
          <p:nvPr/>
        </p:nvSpPr>
        <p:spPr>
          <a:xfrm>
            <a:off x="5074461" y="3840480"/>
            <a:ext cx="4221939" cy="2914005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EC8E6-BFB9-C64D-AEB8-8EACFE58BA30}"/>
              </a:ext>
            </a:extLst>
          </p:cNvPr>
          <p:cNvSpPr txBox="1"/>
          <p:nvPr/>
        </p:nvSpPr>
        <p:spPr>
          <a:xfrm>
            <a:off x="9556040" y="4952559"/>
            <a:ext cx="1747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Value network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3687CF-74A7-E443-99FE-ED68DE9683E5}"/>
                  </a:ext>
                </a:extLst>
              </p:cNvPr>
              <p:cNvSpPr txBox="1"/>
              <p:nvPr/>
            </p:nvSpPr>
            <p:spPr>
              <a:xfrm>
                <a:off x="591254" y="5021511"/>
                <a:ext cx="4253408" cy="462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sz="2400" dirty="0"/>
                  <a:t> is activated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400" dirty="0"/>
                  <a:t> is activated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3687CF-74A7-E443-99FE-ED68DE96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4" y="5021511"/>
                <a:ext cx="4253408" cy="462947"/>
              </a:xfrm>
              <a:prstGeom prst="rect">
                <a:avLst/>
              </a:prstGeom>
              <a:blipFill>
                <a:blip r:embed="rId6"/>
                <a:stretch>
                  <a:fillRect l="-298" t="-10526" r="-565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06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20" grpId="0" animBg="1"/>
      <p:bldP spid="20" grpId="1" animBg="1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307A1B-D358-BD48-96BD-B9E34D14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0600" y="1161360"/>
            <a:ext cx="6426360" cy="54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8EB450D-796F-974D-B3B0-4AF652355E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85160" y="6491160"/>
            <a:ext cx="1343880" cy="2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016D3-656A-0640-9CF7-91FB5FF95409}"/>
              </a:ext>
            </a:extLst>
          </p:cNvPr>
          <p:cNvSpPr txBox="1"/>
          <p:nvPr/>
        </p:nvSpPr>
        <p:spPr>
          <a:xfrm>
            <a:off x="5814840" y="1690688"/>
            <a:ext cx="5570221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Phase 1: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Execute the </a:t>
            </a:r>
            <a:r>
              <a:rPr lang="en-US" sz="180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Noto Sans Devanagari" pitchFamily="2"/>
              </a:rPr>
              <a:t>activation network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like normal.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F558F-05F7-D046-AC7B-CB76B139FF58}"/>
              </a:ext>
            </a:extLst>
          </p:cNvPr>
          <p:cNvSpPr txBox="1"/>
          <p:nvPr/>
        </p:nvSpPr>
        <p:spPr>
          <a:xfrm>
            <a:off x="151140" y="286308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81D41A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0CCDB-76D5-124C-8286-C13613C9ACAC}"/>
              </a:ext>
            </a:extLst>
          </p:cNvPr>
          <p:cNvSpPr txBox="1"/>
          <p:nvPr/>
        </p:nvSpPr>
        <p:spPr>
          <a:xfrm>
            <a:off x="1661039" y="3829319"/>
            <a:ext cx="6112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B7D11-D4DE-204C-972F-0DA1B0685C7B}"/>
              </a:ext>
            </a:extLst>
          </p:cNvPr>
          <p:cNvSpPr txBox="1"/>
          <p:nvPr/>
        </p:nvSpPr>
        <p:spPr>
          <a:xfrm>
            <a:off x="822600" y="1869479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FDA566-EF9F-684A-8776-299EAF4825CE}"/>
              </a:ext>
            </a:extLst>
          </p:cNvPr>
          <p:cNvSpPr txBox="1"/>
          <p:nvPr/>
        </p:nvSpPr>
        <p:spPr>
          <a:xfrm>
            <a:off x="1599120" y="1868856"/>
            <a:ext cx="63180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A892E-1E3C-EB48-84B3-C3ED5D19090C}"/>
              </a:ext>
            </a:extLst>
          </p:cNvPr>
          <p:cNvSpPr txBox="1"/>
          <p:nvPr/>
        </p:nvSpPr>
        <p:spPr>
          <a:xfrm>
            <a:off x="1644119" y="281952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11B21-3B25-3242-9031-7C602484DA80}"/>
              </a:ext>
            </a:extLst>
          </p:cNvPr>
          <p:cNvSpPr txBox="1"/>
          <p:nvPr/>
        </p:nvSpPr>
        <p:spPr>
          <a:xfrm>
            <a:off x="2486880" y="3846600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5CCC0-390C-6244-B86C-736C096F680C}"/>
              </a:ext>
            </a:extLst>
          </p:cNvPr>
          <p:cNvSpPr txBox="1"/>
          <p:nvPr/>
        </p:nvSpPr>
        <p:spPr>
          <a:xfrm>
            <a:off x="2530800" y="1920239"/>
            <a:ext cx="3268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94A58C-E28E-A843-912E-9197063B8F0D}"/>
              </a:ext>
            </a:extLst>
          </p:cNvPr>
          <p:cNvSpPr txBox="1"/>
          <p:nvPr/>
        </p:nvSpPr>
        <p:spPr>
          <a:xfrm>
            <a:off x="2487600" y="288036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665AA-6A47-BA42-BA80-C5842C4AE9A4}"/>
              </a:ext>
            </a:extLst>
          </p:cNvPr>
          <p:cNvSpPr txBox="1"/>
          <p:nvPr/>
        </p:nvSpPr>
        <p:spPr>
          <a:xfrm>
            <a:off x="3980579" y="2700360"/>
            <a:ext cx="617301" cy="394142"/>
          </a:xfrm>
          <a:prstGeom prst="rect">
            <a:avLst/>
          </a:prstGeom>
          <a:solidFill>
            <a:srgbClr val="FFFFFF"/>
          </a:solidFill>
          <a:ln w="38160">
            <a:solidFill>
              <a:srgbClr val="FF8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3CF715-855F-4B45-9EFD-9AE31B1225EB}"/>
              </a:ext>
            </a:extLst>
          </p:cNvPr>
          <p:cNvSpPr txBox="1"/>
          <p:nvPr/>
        </p:nvSpPr>
        <p:spPr>
          <a:xfrm>
            <a:off x="2530800" y="1073161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5890A5-0BB0-AB4E-9F14-19807D203B31}"/>
              </a:ext>
            </a:extLst>
          </p:cNvPr>
          <p:cNvSpPr txBox="1"/>
          <p:nvPr/>
        </p:nvSpPr>
        <p:spPr>
          <a:xfrm>
            <a:off x="2520938" y="2392198"/>
            <a:ext cx="501982" cy="394142"/>
          </a:xfrm>
          <a:prstGeom prst="rect">
            <a:avLst/>
          </a:prstGeom>
          <a:solidFill>
            <a:srgbClr val="FFFFFF"/>
          </a:solidFill>
          <a:ln w="38160">
            <a:solidFill>
              <a:srgbClr val="00A933"/>
            </a:solidFill>
            <a:prstDash val="solid"/>
          </a:ln>
        </p:spPr>
        <p:txBody>
          <a:bodyPr vert="horz" wrap="squar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5B6BF9-F42B-524E-992E-AC93C992F9C0}"/>
              </a:ext>
            </a:extLst>
          </p:cNvPr>
          <p:cNvSpPr txBox="1"/>
          <p:nvPr/>
        </p:nvSpPr>
        <p:spPr>
          <a:xfrm>
            <a:off x="2530800" y="3344692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C49E61E-5C66-7845-BD75-6384BB92FA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Decoupled DNN Semantics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307A1B-D358-BD48-96BD-B9E34D14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0600" y="1161360"/>
            <a:ext cx="6426360" cy="54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8EB450D-796F-974D-B3B0-4AF652355E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85160" y="6491160"/>
            <a:ext cx="1343880" cy="2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016D3-656A-0640-9CF7-91FB5FF95409}"/>
              </a:ext>
            </a:extLst>
          </p:cNvPr>
          <p:cNvSpPr txBox="1"/>
          <p:nvPr/>
        </p:nvSpPr>
        <p:spPr>
          <a:xfrm>
            <a:off x="5814840" y="1690688"/>
            <a:ext cx="5570221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Phase 1: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Execute the </a:t>
            </a:r>
            <a:r>
              <a:rPr lang="en-US" sz="180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Noto Sans Devanagari" pitchFamily="2"/>
              </a:rPr>
              <a:t>activation network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like normal.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C6D2F-E041-3949-9D87-454DB2E7A28C}"/>
              </a:ext>
            </a:extLst>
          </p:cNvPr>
          <p:cNvSpPr txBox="1"/>
          <p:nvPr/>
        </p:nvSpPr>
        <p:spPr>
          <a:xfrm>
            <a:off x="5815200" y="2555048"/>
            <a:ext cx="4359761" cy="90360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Phase 2: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Execute the </a:t>
            </a:r>
            <a:r>
              <a:rPr lang="en-US" dirty="0">
                <a:solidFill>
                  <a:srgbClr val="0070C0"/>
                </a:solidFill>
              </a:rPr>
              <a:t>value network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,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               but use the activations (on/off)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               from the activation network.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F558F-05F7-D046-AC7B-CB76B139FF58}"/>
              </a:ext>
            </a:extLst>
          </p:cNvPr>
          <p:cNvSpPr txBox="1"/>
          <p:nvPr/>
        </p:nvSpPr>
        <p:spPr>
          <a:xfrm>
            <a:off x="151140" y="286308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81D41A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FCB6B-D982-1940-8769-B277DC24F65C}"/>
              </a:ext>
            </a:extLst>
          </p:cNvPr>
          <p:cNvSpPr txBox="1"/>
          <p:nvPr/>
        </p:nvSpPr>
        <p:spPr>
          <a:xfrm>
            <a:off x="2755260" y="546012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81D41A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0112F-9890-7142-A78F-2E4D583E1008}"/>
              </a:ext>
            </a:extLst>
          </p:cNvPr>
          <p:cNvSpPr txBox="1"/>
          <p:nvPr/>
        </p:nvSpPr>
        <p:spPr>
          <a:xfrm>
            <a:off x="4109040" y="631332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47C14-EC02-6F4B-9934-44BD4326E40F}"/>
              </a:ext>
            </a:extLst>
          </p:cNvPr>
          <p:cNvSpPr txBox="1"/>
          <p:nvPr/>
        </p:nvSpPr>
        <p:spPr>
          <a:xfrm>
            <a:off x="3270600" y="4353480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C0F97-BCD8-854C-A607-AC20C8F99D0B}"/>
              </a:ext>
            </a:extLst>
          </p:cNvPr>
          <p:cNvSpPr txBox="1"/>
          <p:nvPr/>
        </p:nvSpPr>
        <p:spPr>
          <a:xfrm>
            <a:off x="4074480" y="4404239"/>
            <a:ext cx="63180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E8776-96D1-1C48-8D29-5BB2F164F66E}"/>
              </a:ext>
            </a:extLst>
          </p:cNvPr>
          <p:cNvSpPr txBox="1"/>
          <p:nvPr/>
        </p:nvSpPr>
        <p:spPr>
          <a:xfrm>
            <a:off x="4092120" y="5303520"/>
            <a:ext cx="6112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30282-578A-2449-B2ED-AFE81CE9DFBA}"/>
              </a:ext>
            </a:extLst>
          </p:cNvPr>
          <p:cNvSpPr txBox="1"/>
          <p:nvPr/>
        </p:nvSpPr>
        <p:spPr>
          <a:xfrm>
            <a:off x="5117767" y="6313320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FBA62-4451-F44D-9BB6-5F4C0C702C19}"/>
              </a:ext>
            </a:extLst>
          </p:cNvPr>
          <p:cNvSpPr txBox="1"/>
          <p:nvPr/>
        </p:nvSpPr>
        <p:spPr>
          <a:xfrm>
            <a:off x="5094167" y="4353480"/>
            <a:ext cx="3268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F3FEA-1BCA-DC41-845A-79FDDB64D15E}"/>
              </a:ext>
            </a:extLst>
          </p:cNvPr>
          <p:cNvSpPr txBox="1"/>
          <p:nvPr/>
        </p:nvSpPr>
        <p:spPr>
          <a:xfrm>
            <a:off x="5088556" y="5341595"/>
            <a:ext cx="6112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5CD5C5-E42E-4E41-913D-B9655AC9905F}"/>
              </a:ext>
            </a:extLst>
          </p:cNvPr>
          <p:cNvSpPr txBox="1"/>
          <p:nvPr/>
        </p:nvSpPr>
        <p:spPr>
          <a:xfrm>
            <a:off x="6679890" y="5307713"/>
            <a:ext cx="358560" cy="402840"/>
          </a:xfrm>
          <a:prstGeom prst="rect">
            <a:avLst/>
          </a:prstGeom>
          <a:solidFill>
            <a:srgbClr val="FFFFFF"/>
          </a:solidFill>
          <a:ln w="38160">
            <a:solidFill>
              <a:srgbClr val="FF8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3CF715-855F-4B45-9EFD-9AE31B1225EB}"/>
              </a:ext>
            </a:extLst>
          </p:cNvPr>
          <p:cNvSpPr txBox="1"/>
          <p:nvPr/>
        </p:nvSpPr>
        <p:spPr>
          <a:xfrm>
            <a:off x="2456839" y="1855144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5890A5-0BB0-AB4E-9F14-19807D203B31}"/>
              </a:ext>
            </a:extLst>
          </p:cNvPr>
          <p:cNvSpPr txBox="1"/>
          <p:nvPr/>
        </p:nvSpPr>
        <p:spPr>
          <a:xfrm>
            <a:off x="2497857" y="2722108"/>
            <a:ext cx="501982" cy="394142"/>
          </a:xfrm>
          <a:prstGeom prst="rect">
            <a:avLst/>
          </a:prstGeom>
          <a:solidFill>
            <a:srgbClr val="FFFFFF"/>
          </a:solidFill>
          <a:ln w="38160">
            <a:solidFill>
              <a:srgbClr val="00A933"/>
            </a:solidFill>
            <a:prstDash val="solid"/>
          </a:ln>
        </p:spPr>
        <p:txBody>
          <a:bodyPr vert="horz" wrap="squar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5B6BF9-F42B-524E-992E-AC93C992F9C0}"/>
              </a:ext>
            </a:extLst>
          </p:cNvPr>
          <p:cNvSpPr txBox="1"/>
          <p:nvPr/>
        </p:nvSpPr>
        <p:spPr>
          <a:xfrm>
            <a:off x="2297160" y="3938821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C49E61E-5C66-7845-BD75-6384BB92FA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Decoupled DNN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8D1FE5-C648-A69D-4065-59340985E809}"/>
                  </a:ext>
                </a:extLst>
              </p:cNvPr>
              <p:cNvSpPr txBox="1"/>
              <p:nvPr/>
            </p:nvSpPr>
            <p:spPr>
              <a:xfrm>
                <a:off x="6148113" y="3694045"/>
                <a:ext cx="4087889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8D1FE5-C648-A69D-4065-59340985E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13" y="3694045"/>
                <a:ext cx="4087889" cy="710194"/>
              </a:xfrm>
              <a:prstGeom prst="rect">
                <a:avLst/>
              </a:prstGeom>
              <a:blipFill>
                <a:blip r:embed="rId6"/>
                <a:stretch>
                  <a:fillRect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546876-4D1B-EFB7-CD84-AE525E385AC0}"/>
                  </a:ext>
                </a:extLst>
              </p:cNvPr>
              <p:cNvSpPr txBox="1"/>
              <p:nvPr/>
            </p:nvSpPr>
            <p:spPr>
              <a:xfrm>
                <a:off x="7721257" y="4787999"/>
                <a:ext cx="306769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DReLU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latin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DReLU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sz="2000" i="1" dirty="0">
                    <a:latin typeface="Cambria Math" panose="02040503050406030204" pitchFamily="18" charset="0"/>
                  </a:rPr>
                </a:br>
                <a:r>
                  <a:rPr lang="en-US" sz="2000" i="1" dirty="0">
                    <a:latin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DReLU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546876-4D1B-EFB7-CD84-AE525E38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257" y="4787999"/>
                <a:ext cx="3067699" cy="1015663"/>
              </a:xfrm>
              <a:prstGeom prst="rect">
                <a:avLst/>
              </a:prstGeom>
              <a:blipFill>
                <a:blip r:embed="rId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48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307A1B-D358-BD48-96BD-B9E34D14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0600" y="1161360"/>
            <a:ext cx="6426360" cy="54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8EB450D-796F-974D-B3B0-4AF652355E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85160" y="6491160"/>
            <a:ext cx="1343880" cy="2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016D3-656A-0640-9CF7-91FB5FF95409}"/>
              </a:ext>
            </a:extLst>
          </p:cNvPr>
          <p:cNvSpPr txBox="1"/>
          <p:nvPr/>
        </p:nvSpPr>
        <p:spPr>
          <a:xfrm>
            <a:off x="5814840" y="1690688"/>
            <a:ext cx="5570221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Phase 1: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Execute the </a:t>
            </a:r>
            <a:r>
              <a:rPr lang="en-US" sz="180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Noto Sans Devanagari" pitchFamily="2"/>
              </a:rPr>
              <a:t>activation network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like normal.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C6D2F-E041-3949-9D87-454DB2E7A28C}"/>
              </a:ext>
            </a:extLst>
          </p:cNvPr>
          <p:cNvSpPr txBox="1"/>
          <p:nvPr/>
        </p:nvSpPr>
        <p:spPr>
          <a:xfrm>
            <a:off x="5815200" y="2555048"/>
            <a:ext cx="4359761" cy="90360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Phase 2: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Execute the </a:t>
            </a:r>
            <a:r>
              <a:rPr lang="en-US" dirty="0">
                <a:solidFill>
                  <a:srgbClr val="0070C0"/>
                </a:solidFill>
              </a:rPr>
              <a:t>value network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,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               but use the activations (on/off)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               from the activation network.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F558F-05F7-D046-AC7B-CB76B139FF58}"/>
              </a:ext>
            </a:extLst>
          </p:cNvPr>
          <p:cNvSpPr txBox="1"/>
          <p:nvPr/>
        </p:nvSpPr>
        <p:spPr>
          <a:xfrm>
            <a:off x="151140" y="286308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81D41A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FCB6B-D982-1940-8769-B277DC24F65C}"/>
              </a:ext>
            </a:extLst>
          </p:cNvPr>
          <p:cNvSpPr txBox="1"/>
          <p:nvPr/>
        </p:nvSpPr>
        <p:spPr>
          <a:xfrm>
            <a:off x="2755260" y="546012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81D41A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0112F-9890-7142-A78F-2E4D583E1008}"/>
              </a:ext>
            </a:extLst>
          </p:cNvPr>
          <p:cNvSpPr txBox="1"/>
          <p:nvPr/>
        </p:nvSpPr>
        <p:spPr>
          <a:xfrm>
            <a:off x="4109040" y="631332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47C14-EC02-6F4B-9934-44BD4326E40F}"/>
              </a:ext>
            </a:extLst>
          </p:cNvPr>
          <p:cNvSpPr txBox="1"/>
          <p:nvPr/>
        </p:nvSpPr>
        <p:spPr>
          <a:xfrm>
            <a:off x="3270600" y="4353480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C0F97-BCD8-854C-A607-AC20C8F99D0B}"/>
              </a:ext>
            </a:extLst>
          </p:cNvPr>
          <p:cNvSpPr txBox="1"/>
          <p:nvPr/>
        </p:nvSpPr>
        <p:spPr>
          <a:xfrm>
            <a:off x="4074480" y="4404239"/>
            <a:ext cx="63180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E8776-96D1-1C48-8D29-5BB2F164F66E}"/>
              </a:ext>
            </a:extLst>
          </p:cNvPr>
          <p:cNvSpPr txBox="1"/>
          <p:nvPr/>
        </p:nvSpPr>
        <p:spPr>
          <a:xfrm>
            <a:off x="4092120" y="5303520"/>
            <a:ext cx="6112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30282-578A-2449-B2ED-AFE81CE9DFBA}"/>
              </a:ext>
            </a:extLst>
          </p:cNvPr>
          <p:cNvSpPr txBox="1"/>
          <p:nvPr/>
        </p:nvSpPr>
        <p:spPr>
          <a:xfrm>
            <a:off x="5117767" y="6313320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FBA62-4451-F44D-9BB6-5F4C0C702C19}"/>
              </a:ext>
            </a:extLst>
          </p:cNvPr>
          <p:cNvSpPr txBox="1"/>
          <p:nvPr/>
        </p:nvSpPr>
        <p:spPr>
          <a:xfrm>
            <a:off x="5094167" y="4353480"/>
            <a:ext cx="3268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F3FEA-1BCA-DC41-845A-79FDDB64D15E}"/>
              </a:ext>
            </a:extLst>
          </p:cNvPr>
          <p:cNvSpPr txBox="1"/>
          <p:nvPr/>
        </p:nvSpPr>
        <p:spPr>
          <a:xfrm>
            <a:off x="5088556" y="5341595"/>
            <a:ext cx="6112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5CD5C5-E42E-4E41-913D-B9655AC9905F}"/>
              </a:ext>
            </a:extLst>
          </p:cNvPr>
          <p:cNvSpPr txBox="1"/>
          <p:nvPr/>
        </p:nvSpPr>
        <p:spPr>
          <a:xfrm>
            <a:off x="6679890" y="5307713"/>
            <a:ext cx="358560" cy="402840"/>
          </a:xfrm>
          <a:prstGeom prst="rect">
            <a:avLst/>
          </a:prstGeom>
          <a:solidFill>
            <a:srgbClr val="FFFFFF"/>
          </a:solidFill>
          <a:ln w="38160">
            <a:solidFill>
              <a:srgbClr val="FF8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3CF715-855F-4B45-9EFD-9AE31B1225EB}"/>
              </a:ext>
            </a:extLst>
          </p:cNvPr>
          <p:cNvSpPr txBox="1"/>
          <p:nvPr/>
        </p:nvSpPr>
        <p:spPr>
          <a:xfrm>
            <a:off x="2456839" y="1855144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5890A5-0BB0-AB4E-9F14-19807D203B31}"/>
              </a:ext>
            </a:extLst>
          </p:cNvPr>
          <p:cNvSpPr txBox="1"/>
          <p:nvPr/>
        </p:nvSpPr>
        <p:spPr>
          <a:xfrm>
            <a:off x="2497857" y="2722108"/>
            <a:ext cx="501982" cy="394142"/>
          </a:xfrm>
          <a:prstGeom prst="rect">
            <a:avLst/>
          </a:prstGeom>
          <a:solidFill>
            <a:srgbClr val="FFFFFF"/>
          </a:solidFill>
          <a:ln w="38160">
            <a:solidFill>
              <a:srgbClr val="00A933"/>
            </a:solidFill>
            <a:prstDash val="solid"/>
          </a:ln>
        </p:spPr>
        <p:txBody>
          <a:bodyPr vert="horz" wrap="squar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5B6BF9-F42B-524E-992E-AC93C992F9C0}"/>
              </a:ext>
            </a:extLst>
          </p:cNvPr>
          <p:cNvSpPr txBox="1"/>
          <p:nvPr/>
        </p:nvSpPr>
        <p:spPr>
          <a:xfrm>
            <a:off x="2297160" y="3938821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058221-3476-5F42-B076-30D113FCCB8D}"/>
              </a:ext>
            </a:extLst>
          </p:cNvPr>
          <p:cNvSpPr txBox="1"/>
          <p:nvPr/>
        </p:nvSpPr>
        <p:spPr>
          <a:xfrm>
            <a:off x="5815560" y="3563048"/>
            <a:ext cx="502092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Phase 3: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Output of DDNN = output of value network.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4AEF9A2-1F42-6F4C-AE8B-C29BF6CCAB3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656801" y="5375753"/>
            <a:ext cx="1678319" cy="3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1C49E61E-5C66-7845-BD75-6384BB92FA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Decoupled DNN Semantics</a:t>
            </a:r>
          </a:p>
        </p:txBody>
      </p:sp>
    </p:spTree>
    <p:extLst>
      <p:ext uri="{BB962C8B-B14F-4D97-AF65-F5344CB8AC3E}">
        <p14:creationId xmlns:p14="http://schemas.microsoft.com/office/powerpoint/2010/main" val="257354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307A1B-D358-BD48-96BD-B9E34D14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0600" y="1161360"/>
            <a:ext cx="6426360" cy="54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8EB450D-796F-974D-B3B0-4AF652355E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85160" y="6491160"/>
            <a:ext cx="1343880" cy="2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016D3-656A-0640-9CF7-91FB5FF95409}"/>
              </a:ext>
            </a:extLst>
          </p:cNvPr>
          <p:cNvSpPr txBox="1"/>
          <p:nvPr/>
        </p:nvSpPr>
        <p:spPr>
          <a:xfrm>
            <a:off x="5814840" y="1690688"/>
            <a:ext cx="5570221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Phase 1: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Execute the </a:t>
            </a:r>
            <a:r>
              <a:rPr lang="en-US" sz="180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Noto Sans Devanagari" pitchFamily="2"/>
              </a:rPr>
              <a:t>activation network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like normal.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C6D2F-E041-3949-9D87-454DB2E7A28C}"/>
              </a:ext>
            </a:extLst>
          </p:cNvPr>
          <p:cNvSpPr txBox="1"/>
          <p:nvPr/>
        </p:nvSpPr>
        <p:spPr>
          <a:xfrm>
            <a:off x="5815200" y="2555048"/>
            <a:ext cx="4359761" cy="90360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Phase 2: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Execute the </a:t>
            </a:r>
            <a:r>
              <a:rPr lang="en-US" dirty="0">
                <a:solidFill>
                  <a:srgbClr val="0070C0"/>
                </a:solidFill>
              </a:rPr>
              <a:t>value network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,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               but use the activations (on/off) </a:t>
            </a:r>
            <a:b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</a:b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               from the activation network.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F558F-05F7-D046-AC7B-CB76B139FF58}"/>
              </a:ext>
            </a:extLst>
          </p:cNvPr>
          <p:cNvSpPr txBox="1"/>
          <p:nvPr/>
        </p:nvSpPr>
        <p:spPr>
          <a:xfrm>
            <a:off x="151140" y="286308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81D41A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FCB6B-D982-1940-8769-B277DC24F65C}"/>
              </a:ext>
            </a:extLst>
          </p:cNvPr>
          <p:cNvSpPr txBox="1"/>
          <p:nvPr/>
        </p:nvSpPr>
        <p:spPr>
          <a:xfrm>
            <a:off x="2755260" y="546012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81D41A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0112F-9890-7142-A78F-2E4D583E1008}"/>
              </a:ext>
            </a:extLst>
          </p:cNvPr>
          <p:cNvSpPr txBox="1"/>
          <p:nvPr/>
        </p:nvSpPr>
        <p:spPr>
          <a:xfrm>
            <a:off x="4109040" y="631332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47C14-EC02-6F4B-9934-44BD4326E40F}"/>
              </a:ext>
            </a:extLst>
          </p:cNvPr>
          <p:cNvSpPr txBox="1"/>
          <p:nvPr/>
        </p:nvSpPr>
        <p:spPr>
          <a:xfrm>
            <a:off x="3270600" y="4353480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C0F97-BCD8-854C-A607-AC20C8F99D0B}"/>
              </a:ext>
            </a:extLst>
          </p:cNvPr>
          <p:cNvSpPr txBox="1"/>
          <p:nvPr/>
        </p:nvSpPr>
        <p:spPr>
          <a:xfrm>
            <a:off x="4074480" y="4404239"/>
            <a:ext cx="63180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E8776-96D1-1C48-8D29-5BB2F164F66E}"/>
              </a:ext>
            </a:extLst>
          </p:cNvPr>
          <p:cNvSpPr txBox="1"/>
          <p:nvPr/>
        </p:nvSpPr>
        <p:spPr>
          <a:xfrm>
            <a:off x="4092120" y="5303520"/>
            <a:ext cx="6112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30282-578A-2449-B2ED-AFE81CE9DFBA}"/>
              </a:ext>
            </a:extLst>
          </p:cNvPr>
          <p:cNvSpPr txBox="1"/>
          <p:nvPr/>
        </p:nvSpPr>
        <p:spPr>
          <a:xfrm>
            <a:off x="5117767" y="6313320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FBA62-4451-F44D-9BB6-5F4C0C702C19}"/>
              </a:ext>
            </a:extLst>
          </p:cNvPr>
          <p:cNvSpPr txBox="1"/>
          <p:nvPr/>
        </p:nvSpPr>
        <p:spPr>
          <a:xfrm>
            <a:off x="5094167" y="4353480"/>
            <a:ext cx="3268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F3FEA-1BCA-DC41-845A-79FDDB64D15E}"/>
              </a:ext>
            </a:extLst>
          </p:cNvPr>
          <p:cNvSpPr txBox="1"/>
          <p:nvPr/>
        </p:nvSpPr>
        <p:spPr>
          <a:xfrm>
            <a:off x="5088556" y="5341595"/>
            <a:ext cx="6112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5CD5C5-E42E-4E41-913D-B9655AC9905F}"/>
              </a:ext>
            </a:extLst>
          </p:cNvPr>
          <p:cNvSpPr txBox="1"/>
          <p:nvPr/>
        </p:nvSpPr>
        <p:spPr>
          <a:xfrm>
            <a:off x="6679890" y="5307713"/>
            <a:ext cx="358560" cy="402840"/>
          </a:xfrm>
          <a:prstGeom prst="rect">
            <a:avLst/>
          </a:prstGeom>
          <a:solidFill>
            <a:srgbClr val="FFFFFF"/>
          </a:solidFill>
          <a:ln w="38160">
            <a:solidFill>
              <a:srgbClr val="FF8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3CF715-855F-4B45-9EFD-9AE31B1225EB}"/>
              </a:ext>
            </a:extLst>
          </p:cNvPr>
          <p:cNvSpPr txBox="1"/>
          <p:nvPr/>
        </p:nvSpPr>
        <p:spPr>
          <a:xfrm>
            <a:off x="2456839" y="1855144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5890A5-0BB0-AB4E-9F14-19807D203B31}"/>
              </a:ext>
            </a:extLst>
          </p:cNvPr>
          <p:cNvSpPr txBox="1"/>
          <p:nvPr/>
        </p:nvSpPr>
        <p:spPr>
          <a:xfrm>
            <a:off x="2497857" y="2722108"/>
            <a:ext cx="501982" cy="394142"/>
          </a:xfrm>
          <a:prstGeom prst="rect">
            <a:avLst/>
          </a:prstGeom>
          <a:solidFill>
            <a:srgbClr val="FFFFFF"/>
          </a:solidFill>
          <a:ln w="38160">
            <a:solidFill>
              <a:srgbClr val="00A933"/>
            </a:solidFill>
            <a:prstDash val="solid"/>
          </a:ln>
        </p:spPr>
        <p:txBody>
          <a:bodyPr vert="horz" wrap="squar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5B6BF9-F42B-524E-992E-AC93C992F9C0}"/>
              </a:ext>
            </a:extLst>
          </p:cNvPr>
          <p:cNvSpPr txBox="1"/>
          <p:nvPr/>
        </p:nvSpPr>
        <p:spPr>
          <a:xfrm>
            <a:off x="2297160" y="3938821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058221-3476-5F42-B076-30D113FCCB8D}"/>
              </a:ext>
            </a:extLst>
          </p:cNvPr>
          <p:cNvSpPr txBox="1"/>
          <p:nvPr/>
        </p:nvSpPr>
        <p:spPr>
          <a:xfrm>
            <a:off x="5815560" y="3563048"/>
            <a:ext cx="502092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Phase 3: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 Output of DDNN = output of value network.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4AEF9A2-1F42-6F4C-AE8B-C29BF6CCAB3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87279" y="5038200"/>
            <a:ext cx="1678319" cy="3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1C49E61E-5C66-7845-BD75-6384BB92FA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Decoupled DNN Semantics</a:t>
            </a:r>
          </a:p>
        </p:txBody>
      </p:sp>
    </p:spTree>
    <p:extLst>
      <p:ext uri="{BB962C8B-B14F-4D97-AF65-F5344CB8AC3E}">
        <p14:creationId xmlns:p14="http://schemas.microsoft.com/office/powerpoint/2010/main" val="23056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9CF664-0C95-2F48-AD78-4FEF2CB9C0C4}"/>
              </a:ext>
            </a:extLst>
          </p:cNvPr>
          <p:cNvGrpSpPr/>
          <p:nvPr/>
        </p:nvGrpSpPr>
        <p:grpSpPr>
          <a:xfrm>
            <a:off x="883174" y="2385566"/>
            <a:ext cx="2730988" cy="2424709"/>
            <a:chOff x="1190730" y="743383"/>
            <a:chExt cx="2730988" cy="242470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09D78D9-83BE-824C-950F-969B3B085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0730" y="743383"/>
              <a:ext cx="2730988" cy="242470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CAD1C1-0CDF-8945-8DFD-56A7C29C0F37}"/>
                </a:ext>
              </a:extLst>
            </p:cNvPr>
            <p:cNvSpPr/>
            <p:nvPr/>
          </p:nvSpPr>
          <p:spPr>
            <a:xfrm>
              <a:off x="1915885" y="2816400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241AFF5-C0D4-AC4D-8E3D-351A949FF30C}"/>
              </a:ext>
            </a:extLst>
          </p:cNvPr>
          <p:cNvSpPr/>
          <p:nvPr/>
        </p:nvSpPr>
        <p:spPr>
          <a:xfrm>
            <a:off x="4556929" y="3141146"/>
            <a:ext cx="222236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CB9497-8CFD-5149-BFAD-EE4986DD964B}"/>
              </a:ext>
            </a:extLst>
          </p:cNvPr>
          <p:cNvSpPr txBox="1"/>
          <p:nvPr/>
        </p:nvSpPr>
        <p:spPr>
          <a:xfrm>
            <a:off x="5131904" y="2771814"/>
            <a:ext cx="107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Decouple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DC38AA-B157-2449-952C-5884C107CD08}"/>
              </a:ext>
            </a:extLst>
          </p:cNvPr>
          <p:cNvGrpSpPr/>
          <p:nvPr/>
        </p:nvGrpSpPr>
        <p:grpSpPr>
          <a:xfrm>
            <a:off x="7766678" y="1685064"/>
            <a:ext cx="3678394" cy="3103153"/>
            <a:chOff x="7766678" y="72304"/>
            <a:chExt cx="3678394" cy="31031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DC670D-9B4D-A14E-ABA5-EDC83F97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678" y="72304"/>
              <a:ext cx="3286068" cy="3077796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A5B4CA-29FE-AC4D-9D52-736E0D788F46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E759B3-C127-6949-AE52-37A04149FAE3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DCB0DD-4117-C944-A61D-D066CA38F901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4E92A4-21BE-7B4D-87B7-6E7CF162379B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2D6BA3-4F12-5940-9F7F-7B3BDD4F33F2}"/>
              </a:ext>
            </a:extLst>
          </p:cNvPr>
          <p:cNvSpPr txBox="1"/>
          <p:nvPr/>
        </p:nvSpPr>
        <p:spPr>
          <a:xfrm>
            <a:off x="2175070" y="1284954"/>
            <a:ext cx="6823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Any DNN can be converted to an equivalent Decoupled DNN</a:t>
            </a:r>
          </a:p>
        </p:txBody>
      </p:sp>
    </p:spTree>
    <p:extLst>
      <p:ext uri="{BB962C8B-B14F-4D97-AF65-F5344CB8AC3E}">
        <p14:creationId xmlns:p14="http://schemas.microsoft.com/office/powerpoint/2010/main" val="203617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Arrow 25">
            <a:extLst>
              <a:ext uri="{FF2B5EF4-FFF2-40B4-BE49-F238E27FC236}">
                <a16:creationId xmlns:a16="http://schemas.microsoft.com/office/drawing/2014/main" id="{1241AFF5-C0D4-AC4D-8E3D-351A949FF30C}"/>
              </a:ext>
            </a:extLst>
          </p:cNvPr>
          <p:cNvSpPr/>
          <p:nvPr/>
        </p:nvSpPr>
        <p:spPr>
          <a:xfrm>
            <a:off x="4290970" y="1528386"/>
            <a:ext cx="29388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CB9497-8CFD-5149-BFAD-EE4986DD964B}"/>
              </a:ext>
            </a:extLst>
          </p:cNvPr>
          <p:cNvSpPr txBox="1"/>
          <p:nvPr/>
        </p:nvSpPr>
        <p:spPr>
          <a:xfrm>
            <a:off x="4290970" y="10396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Modify a single value weight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5ABFE5-A135-4C4D-BE00-A3E0F8828C5B}"/>
              </a:ext>
            </a:extLst>
          </p:cNvPr>
          <p:cNvGrpSpPr/>
          <p:nvPr/>
        </p:nvGrpSpPr>
        <p:grpSpPr>
          <a:xfrm>
            <a:off x="815886" y="3575318"/>
            <a:ext cx="2774967" cy="2718907"/>
            <a:chOff x="7946691" y="3536373"/>
            <a:chExt cx="2774967" cy="27189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E647F6-2C7F-E242-9A69-C80BE15EB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6691" y="3536373"/>
              <a:ext cx="2774967" cy="271890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97F31E5-C707-BF4C-96BC-58BE999C7024}"/>
                </a:ext>
              </a:extLst>
            </p:cNvPr>
            <p:cNvSpPr/>
            <p:nvPr/>
          </p:nvSpPr>
          <p:spPr>
            <a:xfrm>
              <a:off x="7956739" y="5841623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DADBF98-DDF0-4447-A76E-B102E1A67842}"/>
              </a:ext>
            </a:extLst>
          </p:cNvPr>
          <p:cNvSpPr/>
          <p:nvPr/>
        </p:nvSpPr>
        <p:spPr>
          <a:xfrm>
            <a:off x="4335864" y="4524469"/>
            <a:ext cx="32405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67ED93-327D-7C41-B904-0C16612A399E}"/>
              </a:ext>
            </a:extLst>
          </p:cNvPr>
          <p:cNvSpPr txBox="1"/>
          <p:nvPr/>
        </p:nvSpPr>
        <p:spPr>
          <a:xfrm>
            <a:off x="4290970" y="4029532"/>
            <a:ext cx="342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partitions, different function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AC5B85-0899-1247-BA6D-0EF9E36F1CAC}"/>
              </a:ext>
            </a:extLst>
          </p:cNvPr>
          <p:cNvGrpSpPr/>
          <p:nvPr/>
        </p:nvGrpSpPr>
        <p:grpSpPr>
          <a:xfrm>
            <a:off x="560336" y="433220"/>
            <a:ext cx="3678394" cy="3103153"/>
            <a:chOff x="7766678" y="72304"/>
            <a:chExt cx="3678394" cy="310315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4DFC927-D293-FE45-8F51-4E3C91F56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678" y="72304"/>
              <a:ext cx="3286068" cy="3077796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AE89F-B9C0-D245-B0ED-E5674DE4C80D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62DB373-0623-1A4C-9526-458D2E4E8017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DF26612-B9DA-AD48-AF48-1E3DA82866B8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65D275D-753C-6D49-9CEE-F190CC51D7C9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70EC2DB-3796-2145-9998-D368C5E6A818}"/>
              </a:ext>
            </a:extLst>
          </p:cNvPr>
          <p:cNvGrpSpPr/>
          <p:nvPr/>
        </p:nvGrpSpPr>
        <p:grpSpPr>
          <a:xfrm>
            <a:off x="7834651" y="136606"/>
            <a:ext cx="3610421" cy="3376922"/>
            <a:chOff x="7834651" y="136606"/>
            <a:chExt cx="3610421" cy="33769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A5B4CA-29FE-AC4D-9D52-736E0D788F46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E759B3-C127-6949-AE52-37A04149FAE3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DCB0DD-4117-C944-A61D-D066CA38F901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4E92A4-21BE-7B4D-87B7-6E7CF162379B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EC09E02-B192-BC48-AE86-6EE57C0E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1180" y="393026"/>
              <a:ext cx="3153453" cy="299578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D31E5B5-7DE4-8442-ACDE-394F182B4057}"/>
                </a:ext>
              </a:extLst>
            </p:cNvPr>
            <p:cNvSpPr/>
            <p:nvPr/>
          </p:nvSpPr>
          <p:spPr>
            <a:xfrm>
              <a:off x="7834651" y="2013017"/>
              <a:ext cx="656206" cy="1456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5BB7235-CB9C-6C42-9443-14213461E3F3}"/>
                </a:ext>
              </a:extLst>
            </p:cNvPr>
            <p:cNvSpPr/>
            <p:nvPr/>
          </p:nvSpPr>
          <p:spPr>
            <a:xfrm>
              <a:off x="10192557" y="3161836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BF1722-79B2-2F4D-B95C-BA2AAE812B42}"/>
              </a:ext>
            </a:extLst>
          </p:cNvPr>
          <p:cNvGrpSpPr/>
          <p:nvPr/>
        </p:nvGrpSpPr>
        <p:grpSpPr>
          <a:xfrm>
            <a:off x="8132565" y="3688595"/>
            <a:ext cx="2689509" cy="2501189"/>
            <a:chOff x="8132566" y="3688596"/>
            <a:chExt cx="2443384" cy="22298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983A6E-4F09-FA48-B1E9-6C21B19A6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2566" y="3688596"/>
              <a:ext cx="2443384" cy="222988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364DEE-FCB2-664E-8993-16566A89EC7E}"/>
                </a:ext>
              </a:extLst>
            </p:cNvPr>
            <p:cNvSpPr/>
            <p:nvPr/>
          </p:nvSpPr>
          <p:spPr>
            <a:xfrm>
              <a:off x="8162754" y="5538695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903C610-09F6-C94E-A4B5-DB0C04DB3F61}"/>
              </a:ext>
            </a:extLst>
          </p:cNvPr>
          <p:cNvSpPr/>
          <p:nvPr/>
        </p:nvSpPr>
        <p:spPr>
          <a:xfrm>
            <a:off x="7804462" y="2107696"/>
            <a:ext cx="656206" cy="14561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516E-033D-7E4F-A0B3-10FD6630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Provable Pointwise Repair using Decoupled DNNs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39E767-0EA4-654C-B3BA-DA5CDBF3D3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2658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a given input, the output of DDNN is a </a:t>
                </a:r>
                <a:r>
                  <a:rPr lang="en-US" dirty="0">
                    <a:solidFill>
                      <a:srgbClr val="C00000"/>
                    </a:solidFill>
                  </a:rPr>
                  <a:t>linear function </a:t>
                </a:r>
                <a:br>
                  <a:rPr lang="en-US" dirty="0"/>
                </a:br>
                <a:r>
                  <a:rPr lang="en-US" dirty="0"/>
                  <a:t>of the </a:t>
                </a:r>
                <a:r>
                  <a:rPr lang="en-US" dirty="0">
                    <a:solidFill>
                      <a:srgbClr val="0070C0"/>
                    </a:solidFill>
                  </a:rPr>
                  <a:t>value weights </a:t>
                </a:r>
                <a:r>
                  <a:rPr lang="en-US" dirty="0"/>
                  <a:t>of a given layer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Because the weights in the activation network are constant,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dirty="0"/>
                  <a:t> is a constant for a given input.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39E767-0EA4-654C-B3BA-DA5CDBF3D3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26589"/>
              </a:xfrm>
              <a:blipFill>
                <a:blip r:embed="rId2"/>
                <a:stretch>
                  <a:fillRect l="-1206" t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8FCA22-8763-A965-B9C4-7EE96D77B17B}"/>
                  </a:ext>
                </a:extLst>
              </p:cNvPr>
              <p:cNvSpPr txBox="1"/>
              <p:nvPr/>
            </p:nvSpPr>
            <p:spPr>
              <a:xfrm>
                <a:off x="1384727" y="4363896"/>
                <a:ext cx="4087889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8FCA22-8763-A965-B9C4-7EE96D77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727" y="4363896"/>
                <a:ext cx="4087889" cy="710194"/>
              </a:xfrm>
              <a:prstGeom prst="rect">
                <a:avLst/>
              </a:prstGeom>
              <a:blipFill>
                <a:blip r:embed="rId3"/>
                <a:stretch>
                  <a:fillRect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4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516E-033D-7E4F-A0B3-10FD6630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Provable Pointwise Repair using Decoupled DNNs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9E767-0EA4-654C-B3BA-DA5CDBF3D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 given input, the output of DDNN is a </a:t>
            </a:r>
            <a:r>
              <a:rPr lang="en-US" dirty="0">
                <a:solidFill>
                  <a:srgbClr val="C00000"/>
                </a:solidFill>
              </a:rPr>
              <a:t>linear function </a:t>
            </a:r>
            <a:br>
              <a:rPr lang="en-US" dirty="0"/>
            </a:br>
            <a:r>
              <a:rPr lang="en-US" dirty="0"/>
              <a:t>of the </a:t>
            </a:r>
            <a:r>
              <a:rPr lang="en-US" dirty="0">
                <a:solidFill>
                  <a:srgbClr val="0070C0"/>
                </a:solidFill>
              </a:rPr>
              <a:t>value weights </a:t>
            </a:r>
            <a:r>
              <a:rPr lang="en-US" dirty="0"/>
              <a:t>of a given layer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Finding the minimal modifications to the value weights in a single layer reduces to a Linear Program (LP)</a:t>
            </a:r>
          </a:p>
        </p:txBody>
      </p:sp>
    </p:spTree>
    <p:extLst>
      <p:ext uri="{BB962C8B-B14F-4D97-AF65-F5344CB8AC3E}">
        <p14:creationId xmlns:p14="http://schemas.microsoft.com/office/powerpoint/2010/main" val="279209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D982-C332-E001-6794-8BD14343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048" y="1548676"/>
            <a:ext cx="796851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Provable 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C211A-5B6E-EA23-BA48-509E0C4CA34D}"/>
              </a:ext>
            </a:extLst>
          </p:cNvPr>
          <p:cNvSpPr/>
          <p:nvPr/>
        </p:nvSpPr>
        <p:spPr>
          <a:xfrm>
            <a:off x="2899434" y="1868555"/>
            <a:ext cx="3044166" cy="685802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A9D66-3D3F-898F-593A-2FF178E7CE53}"/>
              </a:ext>
            </a:extLst>
          </p:cNvPr>
          <p:cNvSpPr txBox="1"/>
          <p:nvPr/>
        </p:nvSpPr>
        <p:spPr>
          <a:xfrm>
            <a:off x="2936329" y="4143017"/>
            <a:ext cx="8852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 and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statement, experimental results, and code 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Details of approach </a:t>
            </a:r>
          </a:p>
        </p:txBody>
      </p:sp>
    </p:spTree>
    <p:extLst>
      <p:ext uri="{BB962C8B-B14F-4D97-AF65-F5344CB8AC3E}">
        <p14:creationId xmlns:p14="http://schemas.microsoft.com/office/powerpoint/2010/main" val="17959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CB043C-9594-D24E-A827-6A97D6483BBA}"/>
              </a:ext>
            </a:extLst>
          </p:cNvPr>
          <p:cNvSpPr/>
          <p:nvPr/>
        </p:nvSpPr>
        <p:spPr>
          <a:xfrm>
            <a:off x="5190367" y="2669468"/>
            <a:ext cx="2734329" cy="14471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Provable Repair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2060F01-055B-6D46-8879-8D7989AFB669}"/>
              </a:ext>
            </a:extLst>
          </p:cNvPr>
          <p:cNvSpPr/>
          <p:nvPr/>
        </p:nvSpPr>
        <p:spPr>
          <a:xfrm>
            <a:off x="4484034" y="3064801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3528D5-ACED-0A41-8F1B-24958DA5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7" y="3873512"/>
            <a:ext cx="4431307" cy="3516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/>
              <p:nvPr/>
            </p:nvSpPr>
            <p:spPr>
              <a:xfrm>
                <a:off x="8831748" y="3098917"/>
                <a:ext cx="29083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Repaired DDNN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48" y="3098917"/>
                <a:ext cx="2908360" cy="523220"/>
              </a:xfrm>
              <a:prstGeom prst="rect">
                <a:avLst/>
              </a:prstGeom>
              <a:blipFill>
                <a:blip r:embed="rId3"/>
                <a:stretch>
                  <a:fillRect l="-4348" t="-9302" r="-608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92A2C56-1C3F-474B-97C3-821A3D56D7BA}"/>
              </a:ext>
            </a:extLst>
          </p:cNvPr>
          <p:cNvSpPr txBox="1"/>
          <p:nvPr/>
        </p:nvSpPr>
        <p:spPr>
          <a:xfrm>
            <a:off x="1073712" y="4225203"/>
            <a:ext cx="297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Pointwise Repair specification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EDF04-91CC-4741-B5A1-DBC6BCD397BE}"/>
              </a:ext>
            </a:extLst>
          </p:cNvPr>
          <p:cNvGrpSpPr/>
          <p:nvPr/>
        </p:nvGrpSpPr>
        <p:grpSpPr>
          <a:xfrm>
            <a:off x="560336" y="433220"/>
            <a:ext cx="3678394" cy="3103153"/>
            <a:chOff x="7766678" y="72304"/>
            <a:chExt cx="3678394" cy="3103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D18EB5-CE89-8340-9EAA-F157CBE7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6678" y="72304"/>
              <a:ext cx="3286068" cy="307779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D799C9-4156-C746-8277-2B11F8EF79E1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A96EC8-574C-084F-93EB-B9314D914DF6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CCFA7A-1EC8-D345-8B49-98A0B3301571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612B-2750-2341-8BED-E59806366ABF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50BA61F2-059F-404D-90A0-144B151FCA03}"/>
              </a:ext>
            </a:extLst>
          </p:cNvPr>
          <p:cNvSpPr/>
          <p:nvPr/>
        </p:nvSpPr>
        <p:spPr>
          <a:xfrm>
            <a:off x="8029897" y="3052442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64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3528D5-ACED-0A41-8F1B-24958DA5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7" y="3873512"/>
            <a:ext cx="4431307" cy="351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2A2C56-1C3F-474B-97C3-821A3D56D7BA}"/>
              </a:ext>
            </a:extLst>
          </p:cNvPr>
          <p:cNvSpPr txBox="1"/>
          <p:nvPr/>
        </p:nvSpPr>
        <p:spPr>
          <a:xfrm>
            <a:off x="1073712" y="4225203"/>
            <a:ext cx="297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Pointwise Repair specification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EDF04-91CC-4741-B5A1-DBC6BCD397BE}"/>
              </a:ext>
            </a:extLst>
          </p:cNvPr>
          <p:cNvGrpSpPr/>
          <p:nvPr/>
        </p:nvGrpSpPr>
        <p:grpSpPr>
          <a:xfrm>
            <a:off x="560336" y="433220"/>
            <a:ext cx="3678394" cy="3103153"/>
            <a:chOff x="7766678" y="72304"/>
            <a:chExt cx="3678394" cy="3103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D18EB5-CE89-8340-9EAA-F157CBE7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678" y="72304"/>
              <a:ext cx="3286068" cy="307779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D799C9-4156-C746-8277-2B11F8EF79E1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A96EC8-574C-084F-93EB-B9314D914DF6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CCFA7A-1EC8-D345-8B49-98A0B3301571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612B-2750-2341-8BED-E59806366ABF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81E675-0DF8-484C-9D75-B235F8F3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377" y="2079113"/>
            <a:ext cx="3687360" cy="12723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FD6297-B212-F148-AADC-EE4EFB589F1D}"/>
                  </a:ext>
                </a:extLst>
              </p:cNvPr>
              <p:cNvSpPr txBox="1"/>
              <p:nvPr/>
            </p:nvSpPr>
            <p:spPr>
              <a:xfrm>
                <a:off x="7558538" y="1709781"/>
                <a:ext cx="223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FD6297-B212-F148-AADC-EE4EFB589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538" y="1709781"/>
                <a:ext cx="2234907" cy="369332"/>
              </a:xfrm>
              <a:prstGeom prst="rect">
                <a:avLst/>
              </a:prstGeom>
              <a:blipFill>
                <a:blip r:embed="rId5"/>
                <a:stretch>
                  <a:fillRect l="-2260" t="-6667" r="-45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1D51C9-2E0A-D14A-8FBC-0014E6863BDC}"/>
                  </a:ext>
                </a:extLst>
              </p:cNvPr>
              <p:cNvSpPr txBox="1"/>
              <p:nvPr/>
            </p:nvSpPr>
            <p:spPr>
              <a:xfrm>
                <a:off x="7588954" y="3389565"/>
                <a:ext cx="3727944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change of weight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1D51C9-2E0A-D14A-8FBC-0014E6863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954" y="3389565"/>
                <a:ext cx="3727944" cy="370294"/>
              </a:xfrm>
              <a:prstGeom prst="rect">
                <a:avLst/>
              </a:prstGeom>
              <a:blipFill>
                <a:blip r:embed="rId6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9BD050-E3D8-454A-8A39-806ACF0B3F83}"/>
                  </a:ext>
                </a:extLst>
              </p:cNvPr>
              <p:cNvSpPr txBox="1"/>
              <p:nvPr/>
            </p:nvSpPr>
            <p:spPr>
              <a:xfrm>
                <a:off x="7588954" y="3766474"/>
                <a:ext cx="3727944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the change of weight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9BD050-E3D8-454A-8A39-806ACF0B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954" y="3766474"/>
                <a:ext cx="3727944" cy="370294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9856A742-3259-D34C-AB56-4F7FF47E1A8B}"/>
              </a:ext>
            </a:extLst>
          </p:cNvPr>
          <p:cNvSpPr/>
          <p:nvPr/>
        </p:nvSpPr>
        <p:spPr>
          <a:xfrm>
            <a:off x="4484034" y="3064801"/>
            <a:ext cx="2691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3A0C3-B2A2-AA4A-9364-DD0DAB35764D}"/>
              </a:ext>
            </a:extLst>
          </p:cNvPr>
          <p:cNvSpPr txBox="1"/>
          <p:nvPr/>
        </p:nvSpPr>
        <p:spPr>
          <a:xfrm>
            <a:off x="4574936" y="2740722"/>
            <a:ext cx="23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Reduces to LP problem</a:t>
            </a:r>
          </a:p>
        </p:txBody>
      </p:sp>
    </p:spTree>
    <p:extLst>
      <p:ext uri="{BB962C8B-B14F-4D97-AF65-F5344CB8AC3E}">
        <p14:creationId xmlns:p14="http://schemas.microsoft.com/office/powerpoint/2010/main" val="2347523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CB043C-9594-D24E-A827-6A97D6483BBA}"/>
              </a:ext>
            </a:extLst>
          </p:cNvPr>
          <p:cNvSpPr/>
          <p:nvPr/>
        </p:nvSpPr>
        <p:spPr>
          <a:xfrm>
            <a:off x="5190367" y="2669468"/>
            <a:ext cx="2734329" cy="14471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Provable Repair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2060F01-055B-6D46-8879-8D7989AFB669}"/>
              </a:ext>
            </a:extLst>
          </p:cNvPr>
          <p:cNvSpPr/>
          <p:nvPr/>
        </p:nvSpPr>
        <p:spPr>
          <a:xfrm>
            <a:off x="4484034" y="3064801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3528D5-ACED-0A41-8F1B-24958DA5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7" y="3873512"/>
            <a:ext cx="4431307" cy="3516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/>
              <p:nvPr/>
            </p:nvSpPr>
            <p:spPr>
              <a:xfrm>
                <a:off x="8831748" y="3098917"/>
                <a:ext cx="29083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Repaired DDNN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48" y="3098917"/>
                <a:ext cx="2908360" cy="523220"/>
              </a:xfrm>
              <a:prstGeom prst="rect">
                <a:avLst/>
              </a:prstGeom>
              <a:blipFill>
                <a:blip r:embed="rId3"/>
                <a:stretch>
                  <a:fillRect l="-4348" t="-9302" r="-608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92A2C56-1C3F-474B-97C3-821A3D56D7BA}"/>
              </a:ext>
            </a:extLst>
          </p:cNvPr>
          <p:cNvSpPr txBox="1"/>
          <p:nvPr/>
        </p:nvSpPr>
        <p:spPr>
          <a:xfrm>
            <a:off x="1073712" y="4225203"/>
            <a:ext cx="297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Pointwise Repair specification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EDF04-91CC-4741-B5A1-DBC6BCD397BE}"/>
              </a:ext>
            </a:extLst>
          </p:cNvPr>
          <p:cNvGrpSpPr/>
          <p:nvPr/>
        </p:nvGrpSpPr>
        <p:grpSpPr>
          <a:xfrm>
            <a:off x="560336" y="433220"/>
            <a:ext cx="3678394" cy="3103153"/>
            <a:chOff x="7766678" y="72304"/>
            <a:chExt cx="3678394" cy="3103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D18EB5-CE89-8340-9EAA-F157CBE7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6678" y="72304"/>
              <a:ext cx="3286068" cy="307779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D799C9-4156-C746-8277-2B11F8EF79E1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A96EC8-574C-084F-93EB-B9314D914DF6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CCFA7A-1EC8-D345-8B49-98A0B3301571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612B-2750-2341-8BED-E59806366ABF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50BA61F2-059F-404D-90A0-144B151FCA03}"/>
              </a:ext>
            </a:extLst>
          </p:cNvPr>
          <p:cNvSpPr/>
          <p:nvPr/>
        </p:nvSpPr>
        <p:spPr>
          <a:xfrm>
            <a:off x="8029897" y="3052442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5A7DBC-A0AC-8A46-AB76-330473D92445}"/>
              </a:ext>
            </a:extLst>
          </p:cNvPr>
          <p:cNvGrpSpPr/>
          <p:nvPr/>
        </p:nvGrpSpPr>
        <p:grpSpPr>
          <a:xfrm>
            <a:off x="7924696" y="284123"/>
            <a:ext cx="3990174" cy="2990996"/>
            <a:chOff x="7404657" y="284123"/>
            <a:chExt cx="4155972" cy="32268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EE36E61-DCA3-354C-A88E-FDBBC5CF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4657" y="284123"/>
              <a:ext cx="3959045" cy="322689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7554F2-4712-6441-9124-D5D8477D019A}"/>
                </a:ext>
              </a:extLst>
            </p:cNvPr>
            <p:cNvSpPr/>
            <p:nvPr/>
          </p:nvSpPr>
          <p:spPr>
            <a:xfrm>
              <a:off x="10812145" y="321676"/>
              <a:ext cx="748484" cy="12659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371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/>
              <p:nvPr/>
            </p:nvSpPr>
            <p:spPr>
              <a:xfrm>
                <a:off x="8831748" y="3098917"/>
                <a:ext cx="21276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Repaired DDNN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48" y="3098917"/>
                <a:ext cx="2127634" cy="400110"/>
              </a:xfrm>
              <a:prstGeom prst="rect">
                <a:avLst/>
              </a:prstGeom>
              <a:blipFill>
                <a:blip r:embed="rId2"/>
                <a:stretch>
                  <a:fillRect l="-2959" t="-3030" r="-4734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EDF04-91CC-4741-B5A1-DBC6BCD397BE}"/>
              </a:ext>
            </a:extLst>
          </p:cNvPr>
          <p:cNvGrpSpPr/>
          <p:nvPr/>
        </p:nvGrpSpPr>
        <p:grpSpPr>
          <a:xfrm>
            <a:off x="560336" y="433220"/>
            <a:ext cx="3678394" cy="3103153"/>
            <a:chOff x="7766678" y="72304"/>
            <a:chExt cx="3678394" cy="3103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D18EB5-CE89-8340-9EAA-F157CBE7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678" y="72304"/>
              <a:ext cx="3286068" cy="307779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D799C9-4156-C746-8277-2B11F8EF79E1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A96EC8-574C-084F-93EB-B9314D914DF6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CCFA7A-1EC8-D345-8B49-98A0B3301571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612B-2750-2341-8BED-E59806366ABF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5A7DBC-A0AC-8A46-AB76-330473D92445}"/>
              </a:ext>
            </a:extLst>
          </p:cNvPr>
          <p:cNvGrpSpPr/>
          <p:nvPr/>
        </p:nvGrpSpPr>
        <p:grpSpPr>
          <a:xfrm>
            <a:off x="7924696" y="284123"/>
            <a:ext cx="3990174" cy="2990996"/>
            <a:chOff x="7404657" y="284123"/>
            <a:chExt cx="4155972" cy="32268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EE36E61-DCA3-354C-A88E-FDBBC5CF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4657" y="284123"/>
              <a:ext cx="3959045" cy="322689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7554F2-4712-6441-9124-D5D8477D019A}"/>
                </a:ext>
              </a:extLst>
            </p:cNvPr>
            <p:cNvSpPr/>
            <p:nvPr/>
          </p:nvSpPr>
          <p:spPr>
            <a:xfrm>
              <a:off x="10812145" y="321676"/>
              <a:ext cx="748484" cy="12659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51CC58-A767-2A4F-9270-239CF4E22FD4}"/>
              </a:ext>
            </a:extLst>
          </p:cNvPr>
          <p:cNvGrpSpPr/>
          <p:nvPr/>
        </p:nvGrpSpPr>
        <p:grpSpPr>
          <a:xfrm>
            <a:off x="815886" y="3575318"/>
            <a:ext cx="2774967" cy="2718907"/>
            <a:chOff x="7946691" y="3536373"/>
            <a:chExt cx="2774967" cy="27189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D6AF90-E89F-6240-9663-0DDC64B1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6691" y="3536373"/>
              <a:ext cx="2774967" cy="271890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97B095-2E3D-1B42-A2EB-3AA3BAAD33B2}"/>
                </a:ext>
              </a:extLst>
            </p:cNvPr>
            <p:cNvSpPr/>
            <p:nvPr/>
          </p:nvSpPr>
          <p:spPr>
            <a:xfrm>
              <a:off x="7956739" y="5841623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9FC4FDD-BE33-AC46-BEC4-48484BC6F3D9}"/>
              </a:ext>
            </a:extLst>
          </p:cNvPr>
          <p:cNvSpPr/>
          <p:nvPr/>
        </p:nvSpPr>
        <p:spPr>
          <a:xfrm>
            <a:off x="4335864" y="4524469"/>
            <a:ext cx="32405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D5136-F5F7-3642-8A31-CCCB944AEE5B}"/>
              </a:ext>
            </a:extLst>
          </p:cNvPr>
          <p:cNvSpPr txBox="1"/>
          <p:nvPr/>
        </p:nvSpPr>
        <p:spPr>
          <a:xfrm>
            <a:off x="4290970" y="4029532"/>
            <a:ext cx="342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partitions, different function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FE6DB-43E0-6342-B2BA-EE8FE95A7CDA}"/>
              </a:ext>
            </a:extLst>
          </p:cNvPr>
          <p:cNvGrpSpPr/>
          <p:nvPr/>
        </p:nvGrpSpPr>
        <p:grpSpPr>
          <a:xfrm>
            <a:off x="8321468" y="3575318"/>
            <a:ext cx="2780294" cy="2656942"/>
            <a:chOff x="8321468" y="3575318"/>
            <a:chExt cx="2780294" cy="2656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A744B2-42B0-E247-B735-E07DCD37B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1468" y="3575318"/>
              <a:ext cx="2780294" cy="218644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8F20E48-604D-2740-8DF0-922964798B67}"/>
                    </a:ext>
                  </a:extLst>
                </p:cNvPr>
                <p:cNvSpPr/>
                <p:nvPr/>
              </p:nvSpPr>
              <p:spPr>
                <a:xfrm>
                  <a:off x="8601149" y="5862928"/>
                  <a:ext cx="23993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Input-output plot 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8F20E48-604D-2740-8DF0-922964798B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1149" y="5862928"/>
                  <a:ext cx="239931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105" t="-6667" r="-368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54A9554-78BF-284C-A444-523B6E5E9C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7087" y="5166345"/>
            <a:ext cx="4431307" cy="3516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2FEF8E-9987-C449-8AD5-BC2C5824FF6F}"/>
              </a:ext>
            </a:extLst>
          </p:cNvPr>
          <p:cNvSpPr txBox="1"/>
          <p:nvPr/>
        </p:nvSpPr>
        <p:spPr>
          <a:xfrm>
            <a:off x="4335864" y="5518036"/>
            <a:ext cx="28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Satisfies repair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082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CB043C-9594-D24E-A827-6A97D6483BBA}"/>
              </a:ext>
            </a:extLst>
          </p:cNvPr>
          <p:cNvSpPr/>
          <p:nvPr/>
        </p:nvSpPr>
        <p:spPr>
          <a:xfrm>
            <a:off x="5190367" y="2669468"/>
            <a:ext cx="2734329" cy="14471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Provable Repair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2060F01-055B-6D46-8879-8D7989AFB669}"/>
              </a:ext>
            </a:extLst>
          </p:cNvPr>
          <p:cNvSpPr/>
          <p:nvPr/>
        </p:nvSpPr>
        <p:spPr>
          <a:xfrm>
            <a:off x="4484034" y="3064801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/>
              <p:nvPr/>
            </p:nvSpPr>
            <p:spPr>
              <a:xfrm>
                <a:off x="8831748" y="3098917"/>
                <a:ext cx="29083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Repaired DDNN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48" y="3098917"/>
                <a:ext cx="2908360" cy="523220"/>
              </a:xfrm>
              <a:prstGeom prst="rect">
                <a:avLst/>
              </a:prstGeom>
              <a:blipFill>
                <a:blip r:embed="rId2"/>
                <a:stretch>
                  <a:fillRect l="-4348" t="-9302" r="-608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92A2C56-1C3F-474B-97C3-821A3D56D7BA}"/>
              </a:ext>
            </a:extLst>
          </p:cNvPr>
          <p:cNvSpPr txBox="1"/>
          <p:nvPr/>
        </p:nvSpPr>
        <p:spPr>
          <a:xfrm>
            <a:off x="706853" y="4290550"/>
            <a:ext cx="3798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Polytope Repair specification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EDF04-91CC-4741-B5A1-DBC6BCD397BE}"/>
              </a:ext>
            </a:extLst>
          </p:cNvPr>
          <p:cNvGrpSpPr/>
          <p:nvPr/>
        </p:nvGrpSpPr>
        <p:grpSpPr>
          <a:xfrm>
            <a:off x="560336" y="433220"/>
            <a:ext cx="3678394" cy="3103153"/>
            <a:chOff x="7766678" y="72304"/>
            <a:chExt cx="3678394" cy="3103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D18EB5-CE89-8340-9EAA-F157CBE7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678" y="72304"/>
              <a:ext cx="3286068" cy="307779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D799C9-4156-C746-8277-2B11F8EF79E1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A96EC8-574C-084F-93EB-B9314D914DF6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CCFA7A-1EC8-D345-8B49-98A0B3301571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612B-2750-2341-8BED-E59806366ABF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50BA61F2-059F-404D-90A0-144B151FCA03}"/>
              </a:ext>
            </a:extLst>
          </p:cNvPr>
          <p:cNvSpPr/>
          <p:nvPr/>
        </p:nvSpPr>
        <p:spPr>
          <a:xfrm>
            <a:off x="8029897" y="3052442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6EAA0-EB8F-2B49-AC4C-D21DBA76D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99" y="3926166"/>
            <a:ext cx="3400616" cy="3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516E-033D-7E4F-A0B3-10FD6630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Provable Polytope Repair using Decoupled DNNs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9E767-0EA4-654C-B3BA-DA5CDBF3D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piecewise linear </a:t>
            </a:r>
            <a:r>
              <a:rPr lang="en-US" dirty="0"/>
              <a:t>DNNs, Provable Polytope Repair reduces to Provable Pointwise Repair</a:t>
            </a:r>
          </a:p>
          <a:p>
            <a:endParaRPr lang="en-US" sz="900" dirty="0"/>
          </a:p>
          <a:p>
            <a:r>
              <a:rPr lang="en-US" dirty="0"/>
              <a:t>We only need to repair the network at </a:t>
            </a:r>
            <a:r>
              <a:rPr lang="en-US" i="1" dirty="0"/>
              <a:t>finite set </a:t>
            </a:r>
            <a:r>
              <a:rPr lang="en-US" dirty="0"/>
              <a:t>of </a:t>
            </a:r>
            <a:r>
              <a:rPr lang="en-US" i="1" dirty="0">
                <a:solidFill>
                  <a:srgbClr val="00B050"/>
                </a:solidFill>
              </a:rPr>
              <a:t>key points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These key points can be efficiently computed for low-dimensional input subspaces (TACAS 2021, STTT 2023)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F15060-B79B-F74E-8013-060966C98B52}"/>
              </a:ext>
            </a:extLst>
          </p:cNvPr>
          <p:cNvGrpSpPr/>
          <p:nvPr/>
        </p:nvGrpSpPr>
        <p:grpSpPr>
          <a:xfrm>
            <a:off x="8330167" y="4076510"/>
            <a:ext cx="2774967" cy="2718907"/>
            <a:chOff x="7946691" y="3536373"/>
            <a:chExt cx="2774967" cy="2718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797AA-14AB-3A4A-89C1-D62C0BDBB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6691" y="3536373"/>
              <a:ext cx="2774967" cy="27189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0B5388-9B6B-2249-835B-12C6549C93C7}"/>
                </a:ext>
              </a:extLst>
            </p:cNvPr>
            <p:cNvSpPr/>
            <p:nvPr/>
          </p:nvSpPr>
          <p:spPr>
            <a:xfrm>
              <a:off x="7956739" y="5841623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356DFDE1-8092-F748-AD72-D7D75CE445B6}"/>
              </a:ext>
            </a:extLst>
          </p:cNvPr>
          <p:cNvSpPr/>
          <p:nvPr/>
        </p:nvSpPr>
        <p:spPr>
          <a:xfrm>
            <a:off x="9862219" y="5397146"/>
            <a:ext cx="162995" cy="143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E20061-5161-3847-838A-98B05E0C89CF}"/>
              </a:ext>
            </a:extLst>
          </p:cNvPr>
          <p:cNvSpPr/>
          <p:nvPr/>
        </p:nvSpPr>
        <p:spPr>
          <a:xfrm>
            <a:off x="10136202" y="5711361"/>
            <a:ext cx="162995" cy="143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FB5200-357E-104D-B9B1-7E09A468136D}"/>
              </a:ext>
            </a:extLst>
          </p:cNvPr>
          <p:cNvSpPr/>
          <p:nvPr/>
        </p:nvSpPr>
        <p:spPr>
          <a:xfrm>
            <a:off x="10406838" y="5722901"/>
            <a:ext cx="148177" cy="143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39FA2-1358-A840-B7F2-FE2BEE711582}"/>
              </a:ext>
            </a:extLst>
          </p:cNvPr>
          <p:cNvSpPr txBox="1"/>
          <p:nvPr/>
        </p:nvSpPr>
        <p:spPr>
          <a:xfrm>
            <a:off x="478938" y="5435964"/>
            <a:ext cx="3798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Polytope Repair specification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1BDA0-AC40-4C43-9F93-4A648983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4" y="5071580"/>
            <a:ext cx="3400616" cy="31294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F011EB3E-41EA-7748-86D7-15557EF4AE5D}"/>
              </a:ext>
            </a:extLst>
          </p:cNvPr>
          <p:cNvSpPr/>
          <p:nvPr/>
        </p:nvSpPr>
        <p:spPr>
          <a:xfrm>
            <a:off x="4475703" y="5073646"/>
            <a:ext cx="32405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20C5-01DE-B34D-91F2-E044A9DD6334}"/>
              </a:ext>
            </a:extLst>
          </p:cNvPr>
          <p:cNvSpPr txBox="1"/>
          <p:nvPr/>
        </p:nvSpPr>
        <p:spPr>
          <a:xfrm>
            <a:off x="4443800" y="4569377"/>
            <a:ext cx="345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Key points</a:t>
            </a:r>
            <a:r>
              <a:rPr lang="en-US" dirty="0"/>
              <a:t> for polytope repair spec</a:t>
            </a:r>
          </a:p>
        </p:txBody>
      </p:sp>
    </p:spTree>
    <p:extLst>
      <p:ext uri="{BB962C8B-B14F-4D97-AF65-F5344CB8AC3E}">
        <p14:creationId xmlns:p14="http://schemas.microsoft.com/office/powerpoint/2010/main" val="169105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CB043C-9594-D24E-A827-6A97D6483BBA}"/>
              </a:ext>
            </a:extLst>
          </p:cNvPr>
          <p:cNvSpPr/>
          <p:nvPr/>
        </p:nvSpPr>
        <p:spPr>
          <a:xfrm>
            <a:off x="5190367" y="2669468"/>
            <a:ext cx="2734329" cy="14471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Provable Repair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2060F01-055B-6D46-8879-8D7989AFB669}"/>
              </a:ext>
            </a:extLst>
          </p:cNvPr>
          <p:cNvSpPr/>
          <p:nvPr/>
        </p:nvSpPr>
        <p:spPr>
          <a:xfrm>
            <a:off x="4484034" y="3064801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/>
              <p:nvPr/>
            </p:nvSpPr>
            <p:spPr>
              <a:xfrm>
                <a:off x="8831748" y="3098917"/>
                <a:ext cx="29083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Repaired DDNN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48" y="3098917"/>
                <a:ext cx="2908360" cy="523220"/>
              </a:xfrm>
              <a:prstGeom prst="rect">
                <a:avLst/>
              </a:prstGeom>
              <a:blipFill>
                <a:blip r:embed="rId2"/>
                <a:stretch>
                  <a:fillRect l="-4348" t="-9302" r="-608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92A2C56-1C3F-474B-97C3-821A3D56D7BA}"/>
              </a:ext>
            </a:extLst>
          </p:cNvPr>
          <p:cNvSpPr txBox="1"/>
          <p:nvPr/>
        </p:nvSpPr>
        <p:spPr>
          <a:xfrm>
            <a:off x="1073712" y="4225203"/>
            <a:ext cx="289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Polytope Repair specification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EDF04-91CC-4741-B5A1-DBC6BCD397BE}"/>
              </a:ext>
            </a:extLst>
          </p:cNvPr>
          <p:cNvGrpSpPr/>
          <p:nvPr/>
        </p:nvGrpSpPr>
        <p:grpSpPr>
          <a:xfrm>
            <a:off x="560336" y="433220"/>
            <a:ext cx="3678394" cy="3103153"/>
            <a:chOff x="7766678" y="72304"/>
            <a:chExt cx="3678394" cy="3103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D18EB5-CE89-8340-9EAA-F157CBE7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678" y="72304"/>
              <a:ext cx="3286068" cy="307779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D799C9-4156-C746-8277-2B11F8EF79E1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A96EC8-574C-084F-93EB-B9314D914DF6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CCFA7A-1EC8-D345-8B49-98A0B3301571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612B-2750-2341-8BED-E59806366ABF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50BA61F2-059F-404D-90A0-144B151FCA03}"/>
              </a:ext>
            </a:extLst>
          </p:cNvPr>
          <p:cNvSpPr/>
          <p:nvPr/>
        </p:nvSpPr>
        <p:spPr>
          <a:xfrm>
            <a:off x="8029897" y="3052442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6EAA0-EB8F-2B49-AC4C-D21DBA76D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99" y="3926166"/>
            <a:ext cx="3400616" cy="312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F146C9-C4C9-7A4F-A43B-BAA35A4A8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501" y="226796"/>
            <a:ext cx="3238325" cy="27859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3F5F9A-D875-3A4C-89D4-42DE5D847472}"/>
              </a:ext>
            </a:extLst>
          </p:cNvPr>
          <p:cNvSpPr/>
          <p:nvPr/>
        </p:nvSpPr>
        <p:spPr>
          <a:xfrm>
            <a:off x="8227632" y="1760175"/>
            <a:ext cx="866915" cy="1272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/>
              <p:nvPr/>
            </p:nvSpPr>
            <p:spPr>
              <a:xfrm>
                <a:off x="8831748" y="3098917"/>
                <a:ext cx="21276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Repaired DDNN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F6237-ED44-9E4D-B6B6-F6F4723C1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48" y="3098917"/>
                <a:ext cx="2127634" cy="400110"/>
              </a:xfrm>
              <a:prstGeom prst="rect">
                <a:avLst/>
              </a:prstGeom>
              <a:blipFill>
                <a:blip r:embed="rId2"/>
                <a:stretch>
                  <a:fillRect l="-2959" t="-3030" r="-4734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EDF04-91CC-4741-B5A1-DBC6BCD397BE}"/>
              </a:ext>
            </a:extLst>
          </p:cNvPr>
          <p:cNvGrpSpPr/>
          <p:nvPr/>
        </p:nvGrpSpPr>
        <p:grpSpPr>
          <a:xfrm>
            <a:off x="560336" y="433220"/>
            <a:ext cx="3678394" cy="3103153"/>
            <a:chOff x="7766678" y="72304"/>
            <a:chExt cx="3678394" cy="3103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D18EB5-CE89-8340-9EAA-F157CBE7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678" y="72304"/>
              <a:ext cx="3286068" cy="307779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D799C9-4156-C746-8277-2B11F8EF79E1}"/>
                </a:ext>
              </a:extLst>
            </p:cNvPr>
            <p:cNvGrpSpPr/>
            <p:nvPr/>
          </p:nvGrpSpPr>
          <p:grpSpPr>
            <a:xfrm>
              <a:off x="7913195" y="136606"/>
              <a:ext cx="3531877" cy="3038851"/>
              <a:chOff x="7913195" y="136606"/>
              <a:chExt cx="3531877" cy="30388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A96EC8-574C-084F-93EB-B9314D914DF6}"/>
                  </a:ext>
                </a:extLst>
              </p:cNvPr>
              <p:cNvSpPr/>
              <p:nvPr/>
            </p:nvSpPr>
            <p:spPr>
              <a:xfrm>
                <a:off x="10578157" y="136606"/>
                <a:ext cx="866915" cy="127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CCFA7A-1EC8-D345-8B49-98A0B3301571}"/>
                  </a:ext>
                </a:extLst>
              </p:cNvPr>
              <p:cNvSpPr/>
              <p:nvPr/>
            </p:nvSpPr>
            <p:spPr>
              <a:xfrm>
                <a:off x="10048471" y="2914203"/>
                <a:ext cx="1054958" cy="235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612B-2750-2341-8BED-E59806366ABF}"/>
                  </a:ext>
                </a:extLst>
              </p:cNvPr>
              <p:cNvSpPr/>
              <p:nvPr/>
            </p:nvSpPr>
            <p:spPr>
              <a:xfrm>
                <a:off x="7913195" y="2823765"/>
                <a:ext cx="351692" cy="3516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51CC58-A767-2A4F-9270-239CF4E22FD4}"/>
              </a:ext>
            </a:extLst>
          </p:cNvPr>
          <p:cNvGrpSpPr/>
          <p:nvPr/>
        </p:nvGrpSpPr>
        <p:grpSpPr>
          <a:xfrm>
            <a:off x="815886" y="3575318"/>
            <a:ext cx="2774967" cy="2718907"/>
            <a:chOff x="7946691" y="3536373"/>
            <a:chExt cx="2774967" cy="27189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D6AF90-E89F-6240-9663-0DDC64B1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6691" y="3536373"/>
              <a:ext cx="2774967" cy="271890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97B095-2E3D-1B42-A2EB-3AA3BAAD33B2}"/>
                </a:ext>
              </a:extLst>
            </p:cNvPr>
            <p:cNvSpPr/>
            <p:nvPr/>
          </p:nvSpPr>
          <p:spPr>
            <a:xfrm>
              <a:off x="7956739" y="5841623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9FC4FDD-BE33-AC46-BEC4-48484BC6F3D9}"/>
              </a:ext>
            </a:extLst>
          </p:cNvPr>
          <p:cNvSpPr/>
          <p:nvPr/>
        </p:nvSpPr>
        <p:spPr>
          <a:xfrm>
            <a:off x="4335864" y="4524469"/>
            <a:ext cx="32405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D5136-F5F7-3642-8A31-CCCB944AEE5B}"/>
              </a:ext>
            </a:extLst>
          </p:cNvPr>
          <p:cNvSpPr txBox="1"/>
          <p:nvPr/>
        </p:nvSpPr>
        <p:spPr>
          <a:xfrm>
            <a:off x="4290970" y="4029532"/>
            <a:ext cx="342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partitions, different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8F20E48-604D-2740-8DF0-922964798B67}"/>
                  </a:ext>
                </a:extLst>
              </p:cNvPr>
              <p:cNvSpPr/>
              <p:nvPr/>
            </p:nvSpPr>
            <p:spPr>
              <a:xfrm>
                <a:off x="8601149" y="5862928"/>
                <a:ext cx="239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Input-output plot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8F20E48-604D-2740-8DF0-922964798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149" y="5862928"/>
                <a:ext cx="2399311" cy="369332"/>
              </a:xfrm>
              <a:prstGeom prst="rect">
                <a:avLst/>
              </a:prstGeom>
              <a:blipFill>
                <a:blip r:embed="rId5"/>
                <a:stretch>
                  <a:fillRect l="-2105" t="-6667" r="-36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BB3F47E-88BE-B340-AAEA-97328F3A3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501" y="226796"/>
            <a:ext cx="3238325" cy="278591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C968A88-D0F1-5B48-BDC9-DEAFD1A86D0F}"/>
              </a:ext>
            </a:extLst>
          </p:cNvPr>
          <p:cNvSpPr/>
          <p:nvPr/>
        </p:nvSpPr>
        <p:spPr>
          <a:xfrm>
            <a:off x="8227632" y="1760175"/>
            <a:ext cx="866915" cy="1272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1C3AD1-8AF3-6643-B6CF-7E94F014F634}"/>
              </a:ext>
            </a:extLst>
          </p:cNvPr>
          <p:cNvSpPr txBox="1"/>
          <p:nvPr/>
        </p:nvSpPr>
        <p:spPr>
          <a:xfrm>
            <a:off x="4052730" y="5448222"/>
            <a:ext cx="3712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Satisfies</a:t>
            </a:r>
            <a:r>
              <a:rPr lang="en-US" dirty="0">
                <a:solidFill>
                  <a:srgbClr val="00B0F0"/>
                </a:solidFill>
              </a:rPr>
              <a:t> Polytope Repair specification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A5AF57A-DD25-2645-836A-280028E0B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1974" y="5088079"/>
            <a:ext cx="3400616" cy="312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363B3C-8DEE-1345-A01D-3BB61151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089" y="3647712"/>
            <a:ext cx="2513842" cy="21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/>
      <p:bldP spid="29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7A63EB89-6C3B-AF20-1DCE-D11CC43C3941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623154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DNN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779AE0C2-E62B-8491-F207-ABC6766C5A6A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873919E8-DAF0-087D-686B-0FA52D482ABD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8">
            <a:extLst>
              <a:ext uri="{FF2B5EF4-FFF2-40B4-BE49-F238E27FC236}">
                <a16:creationId xmlns:a16="http://schemas.microsoft.com/office/drawing/2014/main" id="{07D34B60-62FC-610B-2DD2-F35D1612277C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397C70-1FB4-7681-2A29-3580BB25350E}"/>
              </a:ext>
            </a:extLst>
          </p:cNvPr>
          <p:cNvSpPr txBox="1"/>
          <p:nvPr/>
        </p:nvSpPr>
        <p:spPr>
          <a:xfrm>
            <a:off x="2439182" y="6494103"/>
            <a:ext cx="97181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>
                <a:latin typeface="+mj-lt"/>
                <a:ea typeface="+mj-ea"/>
                <a:cs typeface="+mj-cs"/>
              </a:rPr>
              <a:t>Sotoudeh, Matthew, and Aditya V. Thakur. "Provable repair of deep neural networks." PLDI 2021.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3829BDA-2793-5AC3-98E9-930A5012D95F}"/>
              </a:ext>
            </a:extLst>
          </p:cNvPr>
          <p:cNvSpPr/>
          <p:nvPr/>
        </p:nvSpPr>
        <p:spPr>
          <a:xfrm>
            <a:off x="195341" y="1842731"/>
            <a:ext cx="3933235" cy="798077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400" i="1" dirty="0">
                <a:solidFill>
                  <a:srgbClr val="00B050"/>
                </a:solidFill>
              </a:rPr>
              <a:t>First to </a:t>
            </a:r>
            <a:r>
              <a:rPr lang="en-US" sz="2400" u="sng" dirty="0">
                <a:solidFill>
                  <a:schemeClr val="tx1"/>
                </a:solidFill>
              </a:rPr>
              <a:t>V-Polytope</a:t>
            </a:r>
            <a:r>
              <a:rPr lang="en-US" sz="2400" dirty="0">
                <a:solidFill>
                  <a:schemeClr val="tx1"/>
                </a:solidFill>
              </a:rPr>
              <a:t> Repair</a:t>
            </a:r>
          </a:p>
        </p:txBody>
      </p:sp>
      <p:sp>
        <p:nvSpPr>
          <p:cNvPr id="72" name="Rounded Rectangle 7">
            <a:extLst>
              <a:ext uri="{FF2B5EF4-FFF2-40B4-BE49-F238E27FC236}">
                <a16:creationId xmlns:a16="http://schemas.microsoft.com/office/drawing/2014/main" id="{CC1DFC51-DFD9-2527-E90F-43C4B89E4A8D}"/>
              </a:ext>
            </a:extLst>
          </p:cNvPr>
          <p:cNvSpPr>
            <a:spLocks/>
          </p:cNvSpPr>
          <p:nvPr/>
        </p:nvSpPr>
        <p:spPr>
          <a:xfrm>
            <a:off x="4584192" y="1587500"/>
            <a:ext cx="2772554" cy="1042416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SyReNN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9EB8C51-0445-E88C-8F71-B1C9B93D23F3}"/>
              </a:ext>
            </a:extLst>
          </p:cNvPr>
          <p:cNvSpPr/>
          <p:nvPr/>
        </p:nvSpPr>
        <p:spPr>
          <a:xfrm>
            <a:off x="3460359" y="309707"/>
            <a:ext cx="5271280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V-Polytope Repair Specification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72B342-0E44-6398-E8F9-61453BFE62A8}"/>
              </a:ext>
            </a:extLst>
          </p:cNvPr>
          <p:cNvSpPr/>
          <p:nvPr/>
        </p:nvSpPr>
        <p:spPr>
          <a:xfrm>
            <a:off x="3329399" y="3214252"/>
            <a:ext cx="5271280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Pointwise Repair Specification</a:t>
            </a:r>
          </a:p>
        </p:txBody>
      </p:sp>
      <p:sp>
        <p:nvSpPr>
          <p:cNvPr id="34" name="Right Arrow 8">
            <a:extLst>
              <a:ext uri="{FF2B5EF4-FFF2-40B4-BE49-F238E27FC236}">
                <a16:creationId xmlns:a16="http://schemas.microsoft.com/office/drawing/2014/main" id="{C6A28ED9-F99C-DCC8-15F8-1C759E1D119B}"/>
              </a:ext>
            </a:extLst>
          </p:cNvPr>
          <p:cNvSpPr/>
          <p:nvPr/>
        </p:nvSpPr>
        <p:spPr>
          <a:xfrm rot="5400000">
            <a:off x="5543917" y="2802145"/>
            <a:ext cx="6103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8">
            <a:extLst>
              <a:ext uri="{FF2B5EF4-FFF2-40B4-BE49-F238E27FC236}">
                <a16:creationId xmlns:a16="http://schemas.microsoft.com/office/drawing/2014/main" id="{06D1E862-28EF-FC0C-1E05-ACD0589F9B5B}"/>
              </a:ext>
            </a:extLst>
          </p:cNvPr>
          <p:cNvSpPr/>
          <p:nvPr/>
        </p:nvSpPr>
        <p:spPr>
          <a:xfrm rot="5400000">
            <a:off x="5522534" y="940496"/>
            <a:ext cx="62572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97FB3E-22EC-73D9-4AF8-557D2B73AF8A}"/>
                  </a:ext>
                </a:extLst>
              </p:cNvPr>
              <p:cNvSpPr txBox="1"/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97FB3E-22EC-73D9-4AF8-557D2B73A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547" t="-7865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FFBFC96-C2CB-3738-2444-42085576339B}"/>
              </a:ext>
            </a:extLst>
          </p:cNvPr>
          <p:cNvGrpSpPr>
            <a:grpSpLocks noChangeAspect="1"/>
          </p:cNvGrpSpPr>
          <p:nvPr/>
        </p:nvGrpSpPr>
        <p:grpSpPr>
          <a:xfrm>
            <a:off x="1232559" y="4461408"/>
            <a:ext cx="2157600" cy="1436400"/>
            <a:chOff x="1339200" y="1244441"/>
            <a:chExt cx="2157600" cy="143640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078A020-240C-D476-2417-8DFF06B4C40E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>
              <a:off x="16380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5F005FF-70B2-6A40-F199-0F1364F36F60}"/>
                </a:ext>
              </a:extLst>
            </p:cNvPr>
            <p:cNvCxnSpPr>
              <a:cxnSpLocks/>
              <a:stCxn id="60" idx="7"/>
              <a:endCxn id="59" idx="2"/>
            </p:cNvCxnSpPr>
            <p:nvPr/>
          </p:nvCxnSpPr>
          <p:spPr>
            <a:xfrm flipV="1">
              <a:off x="1594242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ECCAC22-860A-403A-B108-0CCD0BC2E174}"/>
                </a:ext>
              </a:extLst>
            </p:cNvPr>
            <p:cNvCxnSpPr>
              <a:cxnSpLocks/>
              <a:stCxn id="60" idx="5"/>
              <a:endCxn id="63" idx="2"/>
            </p:cNvCxnSpPr>
            <p:nvPr/>
          </p:nvCxnSpPr>
          <p:spPr>
            <a:xfrm>
              <a:off x="1594242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5D98049-C707-B1C0-49C5-933ABD8C9AAF}"/>
                </a:ext>
              </a:extLst>
            </p:cNvPr>
            <p:cNvCxnSpPr>
              <a:cxnSpLocks/>
              <a:stCxn id="63" idx="6"/>
              <a:endCxn id="61" idx="3"/>
            </p:cNvCxnSpPr>
            <p:nvPr/>
          </p:nvCxnSpPr>
          <p:spPr>
            <a:xfrm flipV="1">
              <a:off x="2567400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A777980-567F-19E9-06BB-774A4867942D}"/>
                </a:ext>
              </a:extLst>
            </p:cNvPr>
            <p:cNvCxnSpPr>
              <a:cxnSpLocks/>
              <a:stCxn id="59" idx="6"/>
              <a:endCxn id="61" idx="1"/>
            </p:cNvCxnSpPr>
            <p:nvPr/>
          </p:nvCxnSpPr>
          <p:spPr>
            <a:xfrm>
              <a:off x="2567400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27FF95C-387C-0827-54B3-4D8342850D16}"/>
                </a:ext>
              </a:extLst>
            </p:cNvPr>
            <p:cNvCxnSpPr>
              <a:cxnSpLocks/>
              <a:stCxn id="62" idx="6"/>
              <a:endCxn id="61" idx="2"/>
            </p:cNvCxnSpPr>
            <p:nvPr/>
          </p:nvCxnSpPr>
          <p:spPr>
            <a:xfrm>
              <a:off x="25674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3460A8D-4196-7330-94D4-58673D8BF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2444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E9B2761-CD58-B51A-D625-C3B79810F5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51C3FAA-6EEB-7529-EBE9-C89AF8B400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80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0E6B074-822E-6ABA-56DC-09D2E997E2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8132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7C8EA6D-4C33-AAA2-A83C-86C97AB97C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23820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8C2C08-26AC-25EA-A639-3E896AFC43BB}"/>
              </a:ext>
            </a:extLst>
          </p:cNvPr>
          <p:cNvGrpSpPr/>
          <p:nvPr/>
        </p:nvGrpSpPr>
        <p:grpSpPr>
          <a:xfrm>
            <a:off x="8052919" y="3142085"/>
            <a:ext cx="3019559" cy="3261618"/>
            <a:chOff x="8052919" y="3142085"/>
            <a:chExt cx="3019559" cy="3261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F55DB6A-869B-45D7-255A-5825F4162630}"/>
                    </a:ext>
                  </a:extLst>
                </p:cNvPr>
                <p:cNvSpPr txBox="1"/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rgbClr val="0070C0"/>
                      </a:solidFill>
                    </a:rPr>
                    <a:t>Repaired</a:t>
                  </a:r>
                  <a:r>
                    <a:rPr lang="en-US" sz="2800" dirty="0"/>
                    <a:t> DDNN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F55DB6A-869B-45D7-255A-5825F4162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4193"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4CA214A-652C-497B-A1E1-51CDDF6D2B39}"/>
                </a:ext>
              </a:extLst>
            </p:cNvPr>
            <p:cNvGrpSpPr/>
            <p:nvPr/>
          </p:nvGrpSpPr>
          <p:grpSpPr>
            <a:xfrm>
              <a:off x="8876677" y="4967303"/>
              <a:ext cx="2157600" cy="1436400"/>
              <a:chOff x="8389395" y="2229480"/>
              <a:chExt cx="2157600" cy="1436400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B50F56E-9883-DEC8-F8E6-5727C2D57FA4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BA4D6655-5594-E022-F237-A0ABF7EB262C}"/>
                  </a:ext>
                </a:extLst>
              </p:cNvPr>
              <p:cNvCxnSpPr>
                <a:cxnSpLocks/>
                <a:stCxn id="92" idx="7"/>
                <a:endCxn id="91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2F6DA02B-B400-409F-625A-7CFF22B7F688}"/>
                  </a:ext>
                </a:extLst>
              </p:cNvPr>
              <p:cNvCxnSpPr>
                <a:cxnSpLocks/>
                <a:stCxn id="92" idx="5"/>
                <a:endCxn id="95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E700D81-B077-A896-AC5C-DD22237F0956}"/>
                  </a:ext>
                </a:extLst>
              </p:cNvPr>
              <p:cNvCxnSpPr>
                <a:cxnSpLocks/>
                <a:stCxn id="95" idx="6"/>
                <a:endCxn id="93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52343F6D-89AB-5ADD-8683-22A3BE4833B0}"/>
                  </a:ext>
                </a:extLst>
              </p:cNvPr>
              <p:cNvCxnSpPr>
                <a:cxnSpLocks/>
                <a:stCxn id="91" idx="6"/>
                <a:endCxn id="93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C439FFA-A2A5-BD58-41CE-7FDE9071097E}"/>
                  </a:ext>
                </a:extLst>
              </p:cNvPr>
              <p:cNvCxnSpPr>
                <a:cxnSpLocks/>
                <a:stCxn id="94" idx="6"/>
                <a:endCxn id="93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FE1F3A7-16A1-FFF2-FFDA-CA4E448E79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329B026-E6F0-71BA-33B5-9ECDD014E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EE3C55D-C74E-A98E-A000-91B358052C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339162F-BCAA-A281-6939-7E93D7A65A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F905938-9F4E-3F04-0B6B-1DAC359DA5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5B704EE-63C2-BB5B-AD80-C3987A1C1D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52919" y="3743208"/>
              <a:ext cx="2157600" cy="1436400"/>
              <a:chOff x="1339200" y="1244441"/>
              <a:chExt cx="2157600" cy="1436400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0EB3A25-8D62-858C-2A6A-1B2A981A07B9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>
                <a:off x="16380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B83A4F9-9C19-D04A-BDD1-439CA940E41C}"/>
                  </a:ext>
                </a:extLst>
              </p:cNvPr>
              <p:cNvCxnSpPr>
                <a:cxnSpLocks/>
                <a:stCxn id="81" idx="7"/>
                <a:endCxn id="80" idx="2"/>
              </p:cNvCxnSpPr>
              <p:nvPr/>
            </p:nvCxnSpPr>
            <p:spPr>
              <a:xfrm flipV="1">
                <a:off x="1594242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465C3F3-C318-529C-E53C-47049DCD932D}"/>
                  </a:ext>
                </a:extLst>
              </p:cNvPr>
              <p:cNvCxnSpPr>
                <a:cxnSpLocks/>
                <a:stCxn id="81" idx="5"/>
                <a:endCxn id="84" idx="2"/>
              </p:cNvCxnSpPr>
              <p:nvPr/>
            </p:nvCxnSpPr>
            <p:spPr>
              <a:xfrm>
                <a:off x="1594242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9E16876-B5D6-FB6C-61E6-5D77EF26C295}"/>
                  </a:ext>
                </a:extLst>
              </p:cNvPr>
              <p:cNvCxnSpPr>
                <a:cxnSpLocks/>
                <a:stCxn id="84" idx="6"/>
                <a:endCxn id="82" idx="3"/>
              </p:cNvCxnSpPr>
              <p:nvPr/>
            </p:nvCxnSpPr>
            <p:spPr>
              <a:xfrm flipV="1">
                <a:off x="2567400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D7F6106-02C5-21E1-4B56-25E42EA3191A}"/>
                  </a:ext>
                </a:extLst>
              </p:cNvPr>
              <p:cNvCxnSpPr>
                <a:cxnSpLocks/>
                <a:stCxn id="80" idx="6"/>
                <a:endCxn id="82" idx="1"/>
              </p:cNvCxnSpPr>
              <p:nvPr/>
            </p:nvCxnSpPr>
            <p:spPr>
              <a:xfrm>
                <a:off x="2567400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D8AB31C-308B-6800-A050-B0704872858D}"/>
                  </a:ext>
                </a:extLst>
              </p:cNvPr>
              <p:cNvCxnSpPr>
                <a:cxnSpLocks/>
                <a:stCxn id="83" idx="6"/>
                <a:endCxn id="82" idx="2"/>
              </p:cNvCxnSpPr>
              <p:nvPr/>
            </p:nvCxnSpPr>
            <p:spPr>
              <a:xfrm>
                <a:off x="25674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C2BAA31-6E8F-C2F7-787D-024670B254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2444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663072-93F6-FEC0-6FC5-F64D9A29E0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92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9104E77-8384-22F2-1536-E68D2D3962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80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22D888A-C958-054E-DBB4-47CACDD8B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8132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33CE5AC-2417-6478-51C0-0B70FC6BBA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23820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C8B238D-1DD0-273A-41EE-4EF0D86DE9F2}"/>
                </a:ext>
              </a:extLst>
            </p:cNvPr>
            <p:cNvCxnSpPr>
              <a:cxnSpLocks/>
              <a:stCxn id="80" idx="5"/>
              <a:endCxn id="91" idx="1"/>
            </p:cNvCxnSpPr>
            <p:nvPr/>
          </p:nvCxnSpPr>
          <p:spPr>
            <a:xfrm>
              <a:off x="9237361" y="39982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2FEAC47-1262-BABA-53B1-78DF179CC702}"/>
                </a:ext>
              </a:extLst>
            </p:cNvPr>
            <p:cNvCxnSpPr>
              <a:cxnSpLocks/>
              <a:stCxn id="83" idx="5"/>
              <a:endCxn id="94" idx="1"/>
            </p:cNvCxnSpPr>
            <p:nvPr/>
          </p:nvCxnSpPr>
          <p:spPr>
            <a:xfrm>
              <a:off x="9237361" y="45670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96897F-AD73-6BD9-2717-616AF9424163}"/>
                </a:ext>
              </a:extLst>
            </p:cNvPr>
            <p:cNvCxnSpPr>
              <a:cxnSpLocks/>
              <a:stCxn id="84" idx="5"/>
              <a:endCxn id="95" idx="1"/>
            </p:cNvCxnSpPr>
            <p:nvPr/>
          </p:nvCxnSpPr>
          <p:spPr>
            <a:xfrm>
              <a:off x="9237361" y="51358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531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7A63EB89-6C3B-AF20-1DCE-D11CC43C3941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623154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DNN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779AE0C2-E62B-8491-F207-ABC6766C5A6A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873919E8-DAF0-087D-686B-0FA52D482ABD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8">
            <a:extLst>
              <a:ext uri="{FF2B5EF4-FFF2-40B4-BE49-F238E27FC236}">
                <a16:creationId xmlns:a16="http://schemas.microsoft.com/office/drawing/2014/main" id="{07D34B60-62FC-610B-2DD2-F35D1612277C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13829BDA-2793-5AC3-98E9-930A5012D95F}"/>
                  </a:ext>
                </a:extLst>
              </p:cNvPr>
              <p:cNvSpPr/>
              <p:nvPr/>
            </p:nvSpPr>
            <p:spPr>
              <a:xfrm>
                <a:off x="7356747" y="1616042"/>
                <a:ext cx="3269212" cy="890930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t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21×</m:t>
                    </m:r>
                  </m:oMath>
                </a14:m>
                <a:r>
                  <a:rPr lang="en-US" sz="2400">
                    <a:solidFill>
                      <a:srgbClr val="00B050"/>
                    </a:solidFill>
                  </a:rPr>
                  <a:t> speed up </a:t>
                </a:r>
                <a:r>
                  <a:rPr lang="en-US" sz="2400"/>
                  <a:t>on a CUDA implementation</a:t>
                </a:r>
              </a:p>
            </p:txBody>
          </p:sp>
        </mc:Choice>
        <mc:Fallback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13829BDA-2793-5AC3-98E9-930A5012D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47" y="1616042"/>
                <a:ext cx="3269212" cy="890930"/>
              </a:xfrm>
              <a:prstGeom prst="roundRect">
                <a:avLst/>
              </a:prstGeom>
              <a:blipFill>
                <a:blip r:embed="rId3"/>
                <a:stretch>
                  <a:fillRect l="-766" t="-2740" r="-383" b="-8219"/>
                </a:stretch>
              </a:blip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ounded Rectangle 7">
            <a:extLst>
              <a:ext uri="{FF2B5EF4-FFF2-40B4-BE49-F238E27FC236}">
                <a16:creationId xmlns:a16="http://schemas.microsoft.com/office/drawing/2014/main" id="{CC1DFC51-DFD9-2527-E90F-43C4B89E4A8D}"/>
              </a:ext>
            </a:extLst>
          </p:cNvPr>
          <p:cNvSpPr>
            <a:spLocks/>
          </p:cNvSpPr>
          <p:nvPr/>
        </p:nvSpPr>
        <p:spPr>
          <a:xfrm>
            <a:off x="4584192" y="1587500"/>
            <a:ext cx="2505456" cy="1042416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>
                <a:solidFill>
                  <a:srgbClr val="00B050"/>
                </a:solidFill>
              </a:rPr>
              <a:t>Parallel</a:t>
            </a:r>
          </a:p>
          <a:p>
            <a:pPr algn="ctr">
              <a:lnSpc>
                <a:spcPct val="80000"/>
              </a:lnSpc>
            </a:pPr>
            <a:r>
              <a:rPr lang="en-US" sz="4000" err="1">
                <a:solidFill>
                  <a:schemeClr val="tx1"/>
                </a:solidFill>
              </a:rPr>
              <a:t>SyReNN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9EB8C51-0445-E88C-8F71-B1C9B93D23F3}"/>
              </a:ext>
            </a:extLst>
          </p:cNvPr>
          <p:cNvSpPr/>
          <p:nvPr/>
        </p:nvSpPr>
        <p:spPr>
          <a:xfrm>
            <a:off x="3460359" y="309707"/>
            <a:ext cx="5271280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V-Polytope Repair Specification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72B342-0E44-6398-E8F9-61453BFE62A8}"/>
              </a:ext>
            </a:extLst>
          </p:cNvPr>
          <p:cNvSpPr/>
          <p:nvPr/>
        </p:nvSpPr>
        <p:spPr>
          <a:xfrm>
            <a:off x="3329399" y="3214252"/>
            <a:ext cx="5271280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Pointwise Repair Specification</a:t>
            </a:r>
          </a:p>
        </p:txBody>
      </p:sp>
      <p:sp>
        <p:nvSpPr>
          <p:cNvPr id="34" name="Right Arrow 8">
            <a:extLst>
              <a:ext uri="{FF2B5EF4-FFF2-40B4-BE49-F238E27FC236}">
                <a16:creationId xmlns:a16="http://schemas.microsoft.com/office/drawing/2014/main" id="{C6A28ED9-F99C-DCC8-15F8-1C759E1D119B}"/>
              </a:ext>
            </a:extLst>
          </p:cNvPr>
          <p:cNvSpPr/>
          <p:nvPr/>
        </p:nvSpPr>
        <p:spPr>
          <a:xfrm rot="5400000">
            <a:off x="5543917" y="2802145"/>
            <a:ext cx="6103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8">
            <a:extLst>
              <a:ext uri="{FF2B5EF4-FFF2-40B4-BE49-F238E27FC236}">
                <a16:creationId xmlns:a16="http://schemas.microsoft.com/office/drawing/2014/main" id="{06D1E862-28EF-FC0C-1E05-ACD0589F9B5B}"/>
              </a:ext>
            </a:extLst>
          </p:cNvPr>
          <p:cNvSpPr/>
          <p:nvPr/>
        </p:nvSpPr>
        <p:spPr>
          <a:xfrm rot="5400000">
            <a:off x="5522534" y="940496"/>
            <a:ext cx="62572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397D08-301F-811C-3F41-D18DE6A642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4840" y="6494103"/>
            <a:ext cx="115325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+mj-lt"/>
                <a:ea typeface="+mj-ea"/>
                <a:cs typeface="+mj-cs"/>
              </a:rPr>
              <a:t>Sotoudeh, Matthew*, </a:t>
            </a:r>
            <a:r>
              <a:rPr lang="en-US" i="1" dirty="0" err="1">
                <a:latin typeface="+mj-lt"/>
                <a:ea typeface="+mj-ea"/>
                <a:cs typeface="+mj-cs"/>
              </a:rPr>
              <a:t>Zhe</a:t>
            </a:r>
            <a:r>
              <a:rPr lang="en-US" i="1" dirty="0">
                <a:latin typeface="+mj-lt"/>
                <a:ea typeface="+mj-ea"/>
                <a:cs typeface="+mj-cs"/>
              </a:rPr>
              <a:t> Tao*</a:t>
            </a:r>
            <a:r>
              <a:rPr lang="en-US" dirty="0">
                <a:latin typeface="+mj-lt"/>
                <a:ea typeface="+mj-ea"/>
                <a:cs typeface="+mj-cs"/>
              </a:rPr>
              <a:t>, and Aditya V. Thakur. "</a:t>
            </a:r>
            <a:r>
              <a:rPr lang="en-US" dirty="0" err="1">
                <a:latin typeface="+mj-lt"/>
                <a:ea typeface="+mj-ea"/>
                <a:cs typeface="+mj-cs"/>
              </a:rPr>
              <a:t>SyReNN</a:t>
            </a:r>
            <a:r>
              <a:rPr lang="en-US" dirty="0">
                <a:latin typeface="+mj-lt"/>
                <a:ea typeface="+mj-ea"/>
                <a:cs typeface="+mj-cs"/>
              </a:rPr>
              <a:t>: a tool for analyzing deep neural networks." STTT 2023.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A05F58-A4DA-14D6-0F9A-89985CB0D349}"/>
                  </a:ext>
                </a:extLst>
              </p:cNvPr>
              <p:cNvSpPr txBox="1"/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A05F58-A4DA-14D6-0F9A-89985CB0D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blipFill>
                <a:blip r:embed="rId4"/>
                <a:stretch>
                  <a:fillRect l="-8850" t="-6818" r="-177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BB53922-F44B-6CF1-0A4E-043A3BEEE014}"/>
              </a:ext>
            </a:extLst>
          </p:cNvPr>
          <p:cNvGrpSpPr>
            <a:grpSpLocks noChangeAspect="1"/>
          </p:cNvGrpSpPr>
          <p:nvPr/>
        </p:nvGrpSpPr>
        <p:grpSpPr>
          <a:xfrm>
            <a:off x="1232559" y="4461408"/>
            <a:ext cx="2157600" cy="1436400"/>
            <a:chOff x="1339200" y="1244441"/>
            <a:chExt cx="2157600" cy="143640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F9BB83-52A5-9614-C9B7-1F3AE2AB427D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>
              <a:off x="16380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F7E3136-BD88-0FDB-0F31-171E356B39EA}"/>
                </a:ext>
              </a:extLst>
            </p:cNvPr>
            <p:cNvCxnSpPr>
              <a:cxnSpLocks/>
              <a:stCxn id="62" idx="7"/>
              <a:endCxn id="61" idx="2"/>
            </p:cNvCxnSpPr>
            <p:nvPr/>
          </p:nvCxnSpPr>
          <p:spPr>
            <a:xfrm flipV="1">
              <a:off x="1594242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8047998-3F59-A088-1744-7229E448EA04}"/>
                </a:ext>
              </a:extLst>
            </p:cNvPr>
            <p:cNvCxnSpPr>
              <a:cxnSpLocks/>
              <a:stCxn id="62" idx="5"/>
              <a:endCxn id="65" idx="2"/>
            </p:cNvCxnSpPr>
            <p:nvPr/>
          </p:nvCxnSpPr>
          <p:spPr>
            <a:xfrm>
              <a:off x="1594242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BDDAFF2-F7F7-67BC-2905-200CA0E9B3C1}"/>
                </a:ext>
              </a:extLst>
            </p:cNvPr>
            <p:cNvCxnSpPr>
              <a:cxnSpLocks/>
              <a:stCxn id="65" idx="6"/>
              <a:endCxn id="63" idx="3"/>
            </p:cNvCxnSpPr>
            <p:nvPr/>
          </p:nvCxnSpPr>
          <p:spPr>
            <a:xfrm flipV="1">
              <a:off x="2567400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2B4AF77-8D58-1A6A-135B-D63C4113ABDE}"/>
                </a:ext>
              </a:extLst>
            </p:cNvPr>
            <p:cNvCxnSpPr>
              <a:cxnSpLocks/>
              <a:stCxn id="61" idx="6"/>
              <a:endCxn id="63" idx="1"/>
            </p:cNvCxnSpPr>
            <p:nvPr/>
          </p:nvCxnSpPr>
          <p:spPr>
            <a:xfrm>
              <a:off x="2567400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7F400E9-524F-D312-D8E0-D19EF70434D1}"/>
                </a:ext>
              </a:extLst>
            </p:cNvPr>
            <p:cNvCxnSpPr>
              <a:cxnSpLocks/>
              <a:stCxn id="64" idx="6"/>
              <a:endCxn id="63" idx="2"/>
            </p:cNvCxnSpPr>
            <p:nvPr/>
          </p:nvCxnSpPr>
          <p:spPr>
            <a:xfrm>
              <a:off x="25674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BC8E45-03CB-C6FF-438E-8B609C594B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2444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9BA84B3-76BF-1ABB-0975-323C72539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DAFA61F-B48F-4E3E-AB68-0A1915FBD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80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055285C-920F-0C77-6237-1F4093474A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8132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164137-3670-70B4-793B-5CE4735F3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23820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EC5D4A7-4EB3-C06E-8F55-F7705F4E6501}"/>
              </a:ext>
            </a:extLst>
          </p:cNvPr>
          <p:cNvGrpSpPr/>
          <p:nvPr/>
        </p:nvGrpSpPr>
        <p:grpSpPr>
          <a:xfrm>
            <a:off x="8052919" y="3142085"/>
            <a:ext cx="3019559" cy="3261618"/>
            <a:chOff x="8052919" y="3142085"/>
            <a:chExt cx="3019559" cy="32616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0ECC142-6C2E-556D-F471-C4A6114CF050}"/>
                    </a:ext>
                  </a:extLst>
                </p:cNvPr>
                <p:cNvSpPr txBox="1"/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Repaired</a:t>
                  </a:r>
                  <a:r>
                    <a:rPr lang="en-US" sz="2800"/>
                    <a:t> DDNN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0ECC142-6C2E-556D-F471-C4A6114CF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4348" t="-11905" r="-652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24B7D9D-DE80-C665-FA95-0CFBD59E790F}"/>
                </a:ext>
              </a:extLst>
            </p:cNvPr>
            <p:cNvGrpSpPr/>
            <p:nvPr/>
          </p:nvGrpSpPr>
          <p:grpSpPr>
            <a:xfrm>
              <a:off x="8876677" y="4967303"/>
              <a:ext cx="2157600" cy="1436400"/>
              <a:chOff x="8389395" y="2229480"/>
              <a:chExt cx="2157600" cy="1436400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94EB880-6CBA-9980-3596-A824E31BF650}"/>
                  </a:ext>
                </a:extLst>
              </p:cNvPr>
              <p:cNvCxnSpPr>
                <a:cxnSpLocks/>
                <a:stCxn id="94" idx="6"/>
                <a:endCxn id="96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CEC317E-34D2-26DD-B7F2-554008ACE406}"/>
                  </a:ext>
                </a:extLst>
              </p:cNvPr>
              <p:cNvCxnSpPr>
                <a:cxnSpLocks/>
                <a:stCxn id="94" idx="7"/>
                <a:endCxn id="93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BE6A1DF-3D87-5825-267B-1770C5C98019}"/>
                  </a:ext>
                </a:extLst>
              </p:cNvPr>
              <p:cNvCxnSpPr>
                <a:cxnSpLocks/>
                <a:stCxn id="94" idx="5"/>
                <a:endCxn id="97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E1120B07-3F04-2E48-905A-F3361DC91543}"/>
                  </a:ext>
                </a:extLst>
              </p:cNvPr>
              <p:cNvCxnSpPr>
                <a:cxnSpLocks/>
                <a:stCxn id="97" idx="6"/>
                <a:endCxn id="95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F550184-E86C-08B7-FD5C-4F55BE567568}"/>
                  </a:ext>
                </a:extLst>
              </p:cNvPr>
              <p:cNvCxnSpPr>
                <a:cxnSpLocks/>
                <a:stCxn id="93" idx="6"/>
                <a:endCxn id="95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89120EC8-F0FA-DDA5-3230-3B4EF64A11A9}"/>
                  </a:ext>
                </a:extLst>
              </p:cNvPr>
              <p:cNvCxnSpPr>
                <a:cxnSpLocks/>
                <a:stCxn id="96" idx="6"/>
                <a:endCxn id="95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40726BE-6009-5C8D-0F2B-5220CEF2F1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F83A06D-1503-1BFB-2EB9-1AF8E4E86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E5294D3-BE22-CA85-90C9-700163E1DE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CD46467-C1AA-9DE8-F418-44CAADE986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9680CFC-7A8F-23FB-CB4C-BA625BAF59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01808A-F7D0-5866-A30D-C68084604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52919" y="3743208"/>
              <a:ext cx="2157600" cy="1436400"/>
              <a:chOff x="1339200" y="1244441"/>
              <a:chExt cx="2157600" cy="1436400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9806A47-CC1F-1EAA-CD68-E798E9ED8EF6}"/>
                  </a:ext>
                </a:extLst>
              </p:cNvPr>
              <p:cNvCxnSpPr>
                <a:cxnSpLocks/>
                <a:stCxn id="83" idx="6"/>
                <a:endCxn id="85" idx="2"/>
              </p:cNvCxnSpPr>
              <p:nvPr/>
            </p:nvCxnSpPr>
            <p:spPr>
              <a:xfrm>
                <a:off x="16380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63673F6-BAA1-3833-D720-6B3B6C9B58C7}"/>
                  </a:ext>
                </a:extLst>
              </p:cNvPr>
              <p:cNvCxnSpPr>
                <a:cxnSpLocks/>
                <a:stCxn id="83" idx="7"/>
                <a:endCxn id="82" idx="2"/>
              </p:cNvCxnSpPr>
              <p:nvPr/>
            </p:nvCxnSpPr>
            <p:spPr>
              <a:xfrm flipV="1">
                <a:off x="1594242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0B2F766-4E16-EBC8-D609-9C352D149BF9}"/>
                  </a:ext>
                </a:extLst>
              </p:cNvPr>
              <p:cNvCxnSpPr>
                <a:cxnSpLocks/>
                <a:stCxn id="83" idx="5"/>
                <a:endCxn id="86" idx="2"/>
              </p:cNvCxnSpPr>
              <p:nvPr/>
            </p:nvCxnSpPr>
            <p:spPr>
              <a:xfrm>
                <a:off x="1594242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C269118-9FE7-98B0-E0ED-F6CB9D93C8C4}"/>
                  </a:ext>
                </a:extLst>
              </p:cNvPr>
              <p:cNvCxnSpPr>
                <a:cxnSpLocks/>
                <a:stCxn id="86" idx="6"/>
                <a:endCxn id="84" idx="3"/>
              </p:cNvCxnSpPr>
              <p:nvPr/>
            </p:nvCxnSpPr>
            <p:spPr>
              <a:xfrm flipV="1">
                <a:off x="2567400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10BED6-505B-3BF4-EBEB-1CC7C54E958C}"/>
                  </a:ext>
                </a:extLst>
              </p:cNvPr>
              <p:cNvCxnSpPr>
                <a:cxnSpLocks/>
                <a:stCxn id="82" idx="6"/>
                <a:endCxn id="84" idx="1"/>
              </p:cNvCxnSpPr>
              <p:nvPr/>
            </p:nvCxnSpPr>
            <p:spPr>
              <a:xfrm>
                <a:off x="2567400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3B8C538-56FD-726B-0B11-BE41BFDEA480}"/>
                  </a:ext>
                </a:extLst>
              </p:cNvPr>
              <p:cNvCxnSpPr>
                <a:cxnSpLocks/>
                <a:stCxn id="85" idx="6"/>
                <a:endCxn id="84" idx="2"/>
              </p:cNvCxnSpPr>
              <p:nvPr/>
            </p:nvCxnSpPr>
            <p:spPr>
              <a:xfrm>
                <a:off x="25674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88FF381-78D7-5406-704B-03F8CC72EA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2444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92D167E-4672-F2B8-9D11-A20D38D69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92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4C41787-2901-6A02-BECA-D11A6B4D2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80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CAEA70E-D48F-24BA-2410-57ABB1EE8A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8132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3C1325-EE55-D4F2-8589-150A96B8B0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23820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8F4F88-B97D-C843-1415-50A9E1799C7D}"/>
                </a:ext>
              </a:extLst>
            </p:cNvPr>
            <p:cNvCxnSpPr>
              <a:cxnSpLocks/>
              <a:stCxn id="82" idx="5"/>
              <a:endCxn id="93" idx="1"/>
            </p:cNvCxnSpPr>
            <p:nvPr/>
          </p:nvCxnSpPr>
          <p:spPr>
            <a:xfrm>
              <a:off x="9237361" y="39982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6F0388-0027-F8BE-9B14-35BBBDDFCAE0}"/>
                </a:ext>
              </a:extLst>
            </p:cNvPr>
            <p:cNvCxnSpPr>
              <a:cxnSpLocks/>
              <a:stCxn id="85" idx="5"/>
              <a:endCxn id="96" idx="1"/>
            </p:cNvCxnSpPr>
            <p:nvPr/>
          </p:nvCxnSpPr>
          <p:spPr>
            <a:xfrm>
              <a:off x="9237361" y="45670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C501B20-5334-4845-B034-8B4EC84EF3C6}"/>
                </a:ext>
              </a:extLst>
            </p:cNvPr>
            <p:cNvCxnSpPr>
              <a:cxnSpLocks/>
              <a:stCxn id="86" idx="5"/>
              <a:endCxn id="97" idx="1"/>
            </p:cNvCxnSpPr>
            <p:nvPr/>
          </p:nvCxnSpPr>
          <p:spPr>
            <a:xfrm>
              <a:off x="9237361" y="51358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231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PRNN">
            <a:extLst>
              <a:ext uri="{FF2B5EF4-FFF2-40B4-BE49-F238E27FC236}">
                <a16:creationId xmlns:a16="http://schemas.microsoft.com/office/drawing/2014/main" id="{99C905FF-C2DC-55CA-93CF-4C7CB585F6E5}"/>
              </a:ext>
            </a:extLst>
          </p:cNvPr>
          <p:cNvSpPr>
            <a:spLocks/>
          </p:cNvSpPr>
          <p:nvPr/>
        </p:nvSpPr>
        <p:spPr>
          <a:xfrm>
            <a:off x="4584197" y="4649513"/>
            <a:ext cx="253535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sp>
        <p:nvSpPr>
          <p:cNvPr id="15" name="APRNN temp">
            <a:extLst>
              <a:ext uri="{FF2B5EF4-FFF2-40B4-BE49-F238E27FC236}">
                <a16:creationId xmlns:a16="http://schemas.microsoft.com/office/drawing/2014/main" id="{0C0FD08D-0069-A613-E6C9-D49DDD402DDC}"/>
              </a:ext>
            </a:extLst>
          </p:cNvPr>
          <p:cNvSpPr>
            <a:spLocks/>
          </p:cNvSpPr>
          <p:nvPr/>
        </p:nvSpPr>
        <p:spPr>
          <a:xfrm>
            <a:off x="4232891" y="4230503"/>
            <a:ext cx="3238878" cy="18661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8DAB96-AD4D-A1D2-798C-5213A71E2A7A}"/>
              </a:ext>
            </a:extLst>
          </p:cNvPr>
          <p:cNvSpPr txBox="1">
            <a:spLocks/>
          </p:cNvSpPr>
          <p:nvPr/>
        </p:nvSpPr>
        <p:spPr>
          <a:xfrm>
            <a:off x="3004416" y="1543360"/>
            <a:ext cx="765295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 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</a:t>
            </a: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8057EA-CB7C-315F-9052-6EDF688733AE}"/>
              </a:ext>
            </a:extLst>
          </p:cNvPr>
          <p:cNvSpPr txBox="1">
            <a:spLocks/>
          </p:cNvSpPr>
          <p:nvPr/>
        </p:nvSpPr>
        <p:spPr>
          <a:xfrm>
            <a:off x="3015047" y="1922029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526397-26F0-EEAA-9A98-449532504C57}"/>
              </a:ext>
            </a:extLst>
          </p:cNvPr>
          <p:cNvSpPr txBox="1">
            <a:spLocks/>
          </p:cNvSpPr>
          <p:nvPr/>
        </p:nvSpPr>
        <p:spPr>
          <a:xfrm>
            <a:off x="5548411" y="1924568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sz="5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8B41EB-5501-FB4D-5431-025670B21DC5}"/>
              </a:ext>
            </a:extLst>
          </p:cNvPr>
          <p:cNvSpPr txBox="1">
            <a:spLocks/>
          </p:cNvSpPr>
          <p:nvPr/>
        </p:nvSpPr>
        <p:spPr>
          <a:xfrm>
            <a:off x="4617306" y="2666145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BA1B86-A647-1E67-67D7-54507C35CC72}"/>
              </a:ext>
            </a:extLst>
          </p:cNvPr>
          <p:cNvSpPr txBox="1">
            <a:spLocks/>
          </p:cNvSpPr>
          <p:nvPr/>
        </p:nvSpPr>
        <p:spPr>
          <a:xfrm>
            <a:off x="6600564" y="2666144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46" name="Right Arrow 8">
            <a:extLst>
              <a:ext uri="{FF2B5EF4-FFF2-40B4-BE49-F238E27FC236}">
                <a16:creationId xmlns:a16="http://schemas.microsoft.com/office/drawing/2014/main" id="{91CA3DB3-3D35-80B5-13AD-785A0ED25E61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ight Arrow 9">
            <a:extLst>
              <a:ext uri="{FF2B5EF4-FFF2-40B4-BE49-F238E27FC236}">
                <a16:creationId xmlns:a16="http://schemas.microsoft.com/office/drawing/2014/main" id="{E54F5429-2C6A-3E43-D5C6-1019C1127105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0708DC-2BBA-E669-857C-96014C7B2F01}"/>
                  </a:ext>
                </a:extLst>
              </p:cNvPr>
              <p:cNvSpPr txBox="1"/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0708DC-2BBA-E669-857C-96014C7B2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850" t="-6818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6E8D601-4313-0E6A-181F-7A73CC8C4935}"/>
              </a:ext>
            </a:extLst>
          </p:cNvPr>
          <p:cNvGrpSpPr>
            <a:grpSpLocks noChangeAspect="1"/>
          </p:cNvGrpSpPr>
          <p:nvPr/>
        </p:nvGrpSpPr>
        <p:grpSpPr>
          <a:xfrm>
            <a:off x="1232559" y="4461408"/>
            <a:ext cx="2157600" cy="1436400"/>
            <a:chOff x="1339200" y="1244441"/>
            <a:chExt cx="2157600" cy="143640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5A20518-99AF-5F38-0E23-0E32E3533FB7}"/>
                </a:ext>
              </a:extLst>
            </p:cNvPr>
            <p:cNvCxnSpPr>
              <a:cxnSpLocks/>
              <a:stCxn id="59" idx="6"/>
              <a:endCxn id="61" idx="2"/>
            </p:cNvCxnSpPr>
            <p:nvPr/>
          </p:nvCxnSpPr>
          <p:spPr>
            <a:xfrm>
              <a:off x="16380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DC5884F-3A08-0A51-018E-B8CA11DEDAAD}"/>
                </a:ext>
              </a:extLst>
            </p:cNvPr>
            <p:cNvCxnSpPr>
              <a:cxnSpLocks/>
              <a:stCxn id="59" idx="7"/>
              <a:endCxn id="58" idx="2"/>
            </p:cNvCxnSpPr>
            <p:nvPr/>
          </p:nvCxnSpPr>
          <p:spPr>
            <a:xfrm flipV="1">
              <a:off x="1594242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E3A6A77-74CE-B065-0BC4-F51F9B8BA99E}"/>
                </a:ext>
              </a:extLst>
            </p:cNvPr>
            <p:cNvCxnSpPr>
              <a:cxnSpLocks/>
              <a:stCxn id="59" idx="5"/>
              <a:endCxn id="62" idx="2"/>
            </p:cNvCxnSpPr>
            <p:nvPr/>
          </p:nvCxnSpPr>
          <p:spPr>
            <a:xfrm>
              <a:off x="1594242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8EFA16D-5B0C-9E3F-72E2-3933302FF7C9}"/>
                </a:ext>
              </a:extLst>
            </p:cNvPr>
            <p:cNvCxnSpPr>
              <a:cxnSpLocks/>
              <a:stCxn id="62" idx="6"/>
              <a:endCxn id="60" idx="3"/>
            </p:cNvCxnSpPr>
            <p:nvPr/>
          </p:nvCxnSpPr>
          <p:spPr>
            <a:xfrm flipV="1">
              <a:off x="2567400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A81EAC-5BE8-E7EA-AD44-A07BA735FD00}"/>
                </a:ext>
              </a:extLst>
            </p:cNvPr>
            <p:cNvCxnSpPr>
              <a:cxnSpLocks/>
              <a:stCxn id="58" idx="6"/>
              <a:endCxn id="60" idx="1"/>
            </p:cNvCxnSpPr>
            <p:nvPr/>
          </p:nvCxnSpPr>
          <p:spPr>
            <a:xfrm>
              <a:off x="2567400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D6B76D-2835-B4CC-14ED-375F44A08889}"/>
                </a:ext>
              </a:extLst>
            </p:cNvPr>
            <p:cNvCxnSpPr>
              <a:cxnSpLocks/>
              <a:stCxn id="61" idx="6"/>
              <a:endCxn id="60" idx="2"/>
            </p:cNvCxnSpPr>
            <p:nvPr/>
          </p:nvCxnSpPr>
          <p:spPr>
            <a:xfrm>
              <a:off x="25674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DD6B587-A69E-3CE1-35A2-3F80CB3F8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2444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C697E97-8EBD-D502-10FC-8AE8C937D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828790C-43CC-C08C-3BCF-95B6CE38C1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80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66EB1C-0CFA-3A21-9DC2-75370F7096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8132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1BF0A09-A444-BA1D-2EC0-75D410881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23820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3" name="Right Arrow 8">
            <a:extLst>
              <a:ext uri="{FF2B5EF4-FFF2-40B4-BE49-F238E27FC236}">
                <a16:creationId xmlns:a16="http://schemas.microsoft.com/office/drawing/2014/main" id="{B3345354-C272-BE96-32BE-FF25B17761AE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973D96-2F7E-CB27-4CBE-8E7CB4AE6757}"/>
              </a:ext>
            </a:extLst>
          </p:cNvPr>
          <p:cNvSpPr txBox="1">
            <a:spLocks/>
          </p:cNvSpPr>
          <p:nvPr/>
        </p:nvSpPr>
        <p:spPr>
          <a:xfrm>
            <a:off x="3016748" y="2671923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3CED8C-DB88-3112-C899-76D45D070323}"/>
              </a:ext>
            </a:extLst>
          </p:cNvPr>
          <p:cNvGrpSpPr/>
          <p:nvPr/>
        </p:nvGrpSpPr>
        <p:grpSpPr>
          <a:xfrm>
            <a:off x="8052919" y="3142085"/>
            <a:ext cx="3019559" cy="3261618"/>
            <a:chOff x="8052919" y="3142085"/>
            <a:chExt cx="3019559" cy="32616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586738-BECE-40BB-2922-9D5CAD2775AE}"/>
                    </a:ext>
                  </a:extLst>
                </p:cNvPr>
                <p:cNvSpPr txBox="1"/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Repaired</a:t>
                  </a:r>
                  <a:r>
                    <a:rPr lang="en-US" sz="2800">
                      <a:latin typeface="Calibri" panose="020F0502020204030204" pitchFamily="34" charset="0"/>
                      <a:cs typeface="Calibri" panose="020F0502020204030204" pitchFamily="34" charset="0"/>
                    </a:rPr>
                    <a:t> DDNN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28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586738-BECE-40BB-2922-9D5CAD277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4348" t="-11905" r="-870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27F608-C041-40AF-238D-674E38BF14D2}"/>
                </a:ext>
              </a:extLst>
            </p:cNvPr>
            <p:cNvGrpSpPr/>
            <p:nvPr/>
          </p:nvGrpSpPr>
          <p:grpSpPr>
            <a:xfrm>
              <a:off x="8876677" y="4967303"/>
              <a:ext cx="2157600" cy="1436400"/>
              <a:chOff x="8389395" y="2229480"/>
              <a:chExt cx="2157600" cy="1436400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BDD30C5-9FAF-1489-2407-FF1BF6D5659D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111415-4432-B8F0-F362-476EDEAB186D}"/>
                  </a:ext>
                </a:extLst>
              </p:cNvPr>
              <p:cNvCxnSpPr>
                <a:cxnSpLocks/>
                <a:stCxn id="39" idx="7"/>
                <a:endCxn id="38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3B5DD1-308D-9D6F-9D66-FED1DF340592}"/>
                  </a:ext>
                </a:extLst>
              </p:cNvPr>
              <p:cNvCxnSpPr>
                <a:cxnSpLocks/>
                <a:stCxn id="39" idx="5"/>
                <a:endCxn id="42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73207A2-98FB-0649-B76C-D845A1BEFB58}"/>
                  </a:ext>
                </a:extLst>
              </p:cNvPr>
              <p:cNvCxnSpPr>
                <a:cxnSpLocks/>
                <a:stCxn id="42" idx="6"/>
                <a:endCxn id="40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1974845-588A-285C-E48E-6270998AB654}"/>
                  </a:ext>
                </a:extLst>
              </p:cNvPr>
              <p:cNvCxnSpPr>
                <a:cxnSpLocks/>
                <a:stCxn id="38" idx="6"/>
                <a:endCxn id="40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A1F8875-49CA-A4B1-5A45-3943C7F5F3B2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2E9FE79-11A2-F00C-33DC-0D69AFD159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75561A8-3761-7623-E6A7-87E27B395E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772F77-89AD-1FC2-4CD4-C8135BD74C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A009FB5-FBCC-0229-1289-5092EB809F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B455C75-980E-B343-70FD-2FC5E5A30B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6B9830-35CD-4E46-F202-FB6F390183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52919" y="3743208"/>
              <a:ext cx="2157600" cy="1436400"/>
              <a:chOff x="1339200" y="1244441"/>
              <a:chExt cx="2157600" cy="143640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D302392-4ADF-0E58-E4EA-7B3E368CDA21}"/>
                  </a:ext>
                </a:extLst>
              </p:cNvPr>
              <p:cNvCxnSpPr>
                <a:cxnSpLocks/>
                <a:stCxn id="28" idx="6"/>
                <a:endCxn id="30" idx="2"/>
              </p:cNvCxnSpPr>
              <p:nvPr/>
            </p:nvCxnSpPr>
            <p:spPr>
              <a:xfrm>
                <a:off x="16380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0A7129A-E5A0-4480-E3E5-091EA11D04E7}"/>
                  </a:ext>
                </a:extLst>
              </p:cNvPr>
              <p:cNvCxnSpPr>
                <a:cxnSpLocks/>
                <a:stCxn id="28" idx="7"/>
                <a:endCxn id="27" idx="2"/>
              </p:cNvCxnSpPr>
              <p:nvPr/>
            </p:nvCxnSpPr>
            <p:spPr>
              <a:xfrm flipV="1">
                <a:off x="1594242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E0C4BC5-819B-AA09-1592-8AA6FC6AFB29}"/>
                  </a:ext>
                </a:extLst>
              </p:cNvPr>
              <p:cNvCxnSpPr>
                <a:cxnSpLocks/>
                <a:stCxn id="28" idx="5"/>
                <a:endCxn id="31" idx="2"/>
              </p:cNvCxnSpPr>
              <p:nvPr/>
            </p:nvCxnSpPr>
            <p:spPr>
              <a:xfrm>
                <a:off x="1594242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C4F082-3961-D679-0F55-7B1183C5AD2B}"/>
                  </a:ext>
                </a:extLst>
              </p:cNvPr>
              <p:cNvCxnSpPr>
                <a:cxnSpLocks/>
                <a:stCxn id="31" idx="6"/>
                <a:endCxn id="29" idx="3"/>
              </p:cNvCxnSpPr>
              <p:nvPr/>
            </p:nvCxnSpPr>
            <p:spPr>
              <a:xfrm flipV="1">
                <a:off x="2567400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4A98456-0645-BADE-3FEA-595B2F70E52C}"/>
                  </a:ext>
                </a:extLst>
              </p:cNvPr>
              <p:cNvCxnSpPr>
                <a:cxnSpLocks/>
                <a:stCxn id="27" idx="6"/>
                <a:endCxn id="29" idx="1"/>
              </p:cNvCxnSpPr>
              <p:nvPr/>
            </p:nvCxnSpPr>
            <p:spPr>
              <a:xfrm>
                <a:off x="2567400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F8619D7-CE38-ACAA-4999-F5BB26B359F9}"/>
                  </a:ext>
                </a:extLst>
              </p:cNvPr>
              <p:cNvCxnSpPr>
                <a:cxnSpLocks/>
                <a:stCxn id="30" idx="6"/>
                <a:endCxn id="29" idx="2"/>
              </p:cNvCxnSpPr>
              <p:nvPr/>
            </p:nvCxnSpPr>
            <p:spPr>
              <a:xfrm>
                <a:off x="25674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0CCE216-179E-077F-F89F-BB12504E37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2444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CE65FEB-DB34-9B5B-A52B-0FEE74197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92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C4123EC-A1EB-C680-3238-367D072FE9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80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766B9A8-1DA2-D20E-D5BF-DF6ACF3B63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8132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626313D-F562-6CAA-98FF-5F06408073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23820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9BD7E8-340E-BA71-C451-304A0218E859}"/>
                </a:ext>
              </a:extLst>
            </p:cNvPr>
            <p:cNvCxnSpPr>
              <a:cxnSpLocks/>
              <a:stCxn id="27" idx="5"/>
              <a:endCxn id="38" idx="1"/>
            </p:cNvCxnSpPr>
            <p:nvPr/>
          </p:nvCxnSpPr>
          <p:spPr>
            <a:xfrm>
              <a:off x="9237361" y="39982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AD1714-1C63-6795-D933-4739158D179B}"/>
                </a:ext>
              </a:extLst>
            </p:cNvPr>
            <p:cNvCxnSpPr>
              <a:cxnSpLocks/>
              <a:stCxn id="30" idx="5"/>
              <a:endCxn id="41" idx="1"/>
            </p:cNvCxnSpPr>
            <p:nvPr/>
          </p:nvCxnSpPr>
          <p:spPr>
            <a:xfrm>
              <a:off x="9237361" y="45670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DF1927B-FF83-38F2-957A-FC98641F4992}"/>
                </a:ext>
              </a:extLst>
            </p:cNvPr>
            <p:cNvCxnSpPr>
              <a:cxnSpLocks/>
              <a:stCxn id="31" idx="5"/>
              <a:endCxn id="42" idx="1"/>
            </p:cNvCxnSpPr>
            <p:nvPr/>
          </p:nvCxnSpPr>
          <p:spPr>
            <a:xfrm>
              <a:off x="9237361" y="51358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78637C-E094-1E44-3730-2CC86FE0B906}"/>
              </a:ext>
            </a:extLst>
          </p:cNvPr>
          <p:cNvSpPr txBox="1"/>
          <p:nvPr/>
        </p:nvSpPr>
        <p:spPr>
          <a:xfrm>
            <a:off x="2439182" y="6494103"/>
            <a:ext cx="97181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Sotoudeh, Matthew, and Aditya V. Thakur. "Provable repair of deep neural networks." PLDI 2021.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9F574DD-F3F0-BAC9-33DD-56F7A7517BF5}"/>
              </a:ext>
            </a:extLst>
          </p:cNvPr>
          <p:cNvSpPr/>
          <p:nvPr/>
        </p:nvSpPr>
        <p:spPr>
          <a:xfrm>
            <a:off x="3699963" y="2031827"/>
            <a:ext cx="4792073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Pointwise Repair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2CF696-75C0-E7E6-9B55-691148BB1D80}"/>
                  </a:ext>
                </a:extLst>
              </p:cNvPr>
              <p:cNvSpPr txBox="1"/>
              <p:nvPr/>
            </p:nvSpPr>
            <p:spPr>
              <a:xfrm>
                <a:off x="3967935" y="2558832"/>
                <a:ext cx="3937625" cy="120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2CF696-75C0-E7E6-9B55-691148BB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935" y="2558832"/>
                <a:ext cx="3937625" cy="1208729"/>
              </a:xfrm>
              <a:prstGeom prst="rect">
                <a:avLst/>
              </a:prstGeom>
              <a:blipFill>
                <a:blip r:embed="rId5"/>
                <a:stretch>
                  <a:fillRect l="-10611" t="-121875" b="-16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969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7994E-17 1.11111E-6 L 0.14075 0.4129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20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03815 0.41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206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10365 0.3053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153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02292 0.3037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" y="15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2 0.3034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1" y="15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3" grpId="0"/>
      <p:bldP spid="5" grpId="0"/>
      <p:bldP spid="6" grpId="0"/>
      <p:bldP spid="7" grpId="0"/>
      <p:bldP spid="46" grpId="0" animBg="1"/>
      <p:bldP spid="47" grpId="0" animBg="1"/>
      <p:bldP spid="48" grpId="0"/>
      <p:bldP spid="63" grpId="0" animBg="1"/>
      <p:bldP spid="12" grpId="0"/>
      <p:bldP spid="44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7A63EB89-6C3B-AF20-1DCE-D11CC43C3941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623154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DNN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779AE0C2-E62B-8491-F207-ABC6766C5A6A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873919E8-DAF0-087D-686B-0FA52D482ABD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8">
            <a:extLst>
              <a:ext uri="{FF2B5EF4-FFF2-40B4-BE49-F238E27FC236}">
                <a16:creationId xmlns:a16="http://schemas.microsoft.com/office/drawing/2014/main" id="{07D34B60-62FC-610B-2DD2-F35D1612277C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">
            <a:extLst>
              <a:ext uri="{FF2B5EF4-FFF2-40B4-BE49-F238E27FC236}">
                <a16:creationId xmlns:a16="http://schemas.microsoft.com/office/drawing/2014/main" id="{CC1DFC51-DFD9-2527-E90F-43C4B89E4A8D}"/>
              </a:ext>
            </a:extLst>
          </p:cNvPr>
          <p:cNvSpPr>
            <a:spLocks/>
          </p:cNvSpPr>
          <p:nvPr/>
        </p:nvSpPr>
        <p:spPr>
          <a:xfrm>
            <a:off x="4584192" y="1587500"/>
            <a:ext cx="2505456" cy="1042416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>
                <a:solidFill>
                  <a:srgbClr val="00B050"/>
                </a:solidFill>
              </a:rPr>
              <a:t>Parallel</a:t>
            </a:r>
          </a:p>
          <a:p>
            <a:pPr algn="ctr">
              <a:lnSpc>
                <a:spcPct val="80000"/>
              </a:lnSpc>
            </a:pPr>
            <a:r>
              <a:rPr lang="en-US" sz="4000" err="1">
                <a:solidFill>
                  <a:schemeClr val="tx1"/>
                </a:solidFill>
              </a:rPr>
              <a:t>SyReNN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9EB8C51-0445-E88C-8F71-B1C9B93D23F3}"/>
              </a:ext>
            </a:extLst>
          </p:cNvPr>
          <p:cNvSpPr/>
          <p:nvPr/>
        </p:nvSpPr>
        <p:spPr>
          <a:xfrm>
            <a:off x="3699963" y="309707"/>
            <a:ext cx="4792073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V-Polytope Repair Specification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72B342-0E44-6398-E8F9-61453BFE62A8}"/>
              </a:ext>
            </a:extLst>
          </p:cNvPr>
          <p:cNvSpPr/>
          <p:nvPr/>
        </p:nvSpPr>
        <p:spPr>
          <a:xfrm>
            <a:off x="3569003" y="3214252"/>
            <a:ext cx="4792073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Pointwise Repair Specification</a:t>
            </a:r>
          </a:p>
        </p:txBody>
      </p:sp>
      <p:sp>
        <p:nvSpPr>
          <p:cNvPr id="34" name="Right Arrow 8">
            <a:extLst>
              <a:ext uri="{FF2B5EF4-FFF2-40B4-BE49-F238E27FC236}">
                <a16:creationId xmlns:a16="http://schemas.microsoft.com/office/drawing/2014/main" id="{C6A28ED9-F99C-DCC8-15F8-1C759E1D119B}"/>
              </a:ext>
            </a:extLst>
          </p:cNvPr>
          <p:cNvSpPr/>
          <p:nvPr/>
        </p:nvSpPr>
        <p:spPr>
          <a:xfrm rot="5400000">
            <a:off x="5543917" y="2802145"/>
            <a:ext cx="6103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8">
            <a:extLst>
              <a:ext uri="{FF2B5EF4-FFF2-40B4-BE49-F238E27FC236}">
                <a16:creationId xmlns:a16="http://schemas.microsoft.com/office/drawing/2014/main" id="{06D1E862-28EF-FC0C-1E05-ACD0589F9B5B}"/>
              </a:ext>
            </a:extLst>
          </p:cNvPr>
          <p:cNvSpPr/>
          <p:nvPr/>
        </p:nvSpPr>
        <p:spPr>
          <a:xfrm rot="5400000">
            <a:off x="5522534" y="940496"/>
            <a:ext cx="62572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A05F58-A4DA-14D6-0F9A-89985CB0D349}"/>
                  </a:ext>
                </a:extLst>
              </p:cNvPr>
              <p:cNvSpPr txBox="1"/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A05F58-A4DA-14D6-0F9A-89985CB0D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850" t="-6818" r="-177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BB53922-F44B-6CF1-0A4E-043A3BEEE014}"/>
              </a:ext>
            </a:extLst>
          </p:cNvPr>
          <p:cNvGrpSpPr>
            <a:grpSpLocks noChangeAspect="1"/>
          </p:cNvGrpSpPr>
          <p:nvPr/>
        </p:nvGrpSpPr>
        <p:grpSpPr>
          <a:xfrm>
            <a:off x="1232559" y="4461408"/>
            <a:ext cx="2157600" cy="1436400"/>
            <a:chOff x="1339200" y="1244441"/>
            <a:chExt cx="2157600" cy="143640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F9BB83-52A5-9614-C9B7-1F3AE2AB427D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>
              <a:off x="16380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F7E3136-BD88-0FDB-0F31-171E356B39EA}"/>
                </a:ext>
              </a:extLst>
            </p:cNvPr>
            <p:cNvCxnSpPr>
              <a:cxnSpLocks/>
              <a:stCxn id="62" idx="7"/>
              <a:endCxn id="61" idx="2"/>
            </p:cNvCxnSpPr>
            <p:nvPr/>
          </p:nvCxnSpPr>
          <p:spPr>
            <a:xfrm flipV="1">
              <a:off x="1594242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8047998-3F59-A088-1744-7229E448EA04}"/>
                </a:ext>
              </a:extLst>
            </p:cNvPr>
            <p:cNvCxnSpPr>
              <a:cxnSpLocks/>
              <a:stCxn id="62" idx="5"/>
              <a:endCxn id="65" idx="2"/>
            </p:cNvCxnSpPr>
            <p:nvPr/>
          </p:nvCxnSpPr>
          <p:spPr>
            <a:xfrm>
              <a:off x="1594242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BDDAFF2-F7F7-67BC-2905-200CA0E9B3C1}"/>
                </a:ext>
              </a:extLst>
            </p:cNvPr>
            <p:cNvCxnSpPr>
              <a:cxnSpLocks/>
              <a:stCxn id="65" idx="6"/>
              <a:endCxn id="63" idx="3"/>
            </p:cNvCxnSpPr>
            <p:nvPr/>
          </p:nvCxnSpPr>
          <p:spPr>
            <a:xfrm flipV="1">
              <a:off x="2567400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2B4AF77-8D58-1A6A-135B-D63C4113ABDE}"/>
                </a:ext>
              </a:extLst>
            </p:cNvPr>
            <p:cNvCxnSpPr>
              <a:cxnSpLocks/>
              <a:stCxn id="61" idx="6"/>
              <a:endCxn id="63" idx="1"/>
            </p:cNvCxnSpPr>
            <p:nvPr/>
          </p:nvCxnSpPr>
          <p:spPr>
            <a:xfrm>
              <a:off x="2567400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7F400E9-524F-D312-D8E0-D19EF70434D1}"/>
                </a:ext>
              </a:extLst>
            </p:cNvPr>
            <p:cNvCxnSpPr>
              <a:cxnSpLocks/>
              <a:stCxn id="64" idx="6"/>
              <a:endCxn id="63" idx="2"/>
            </p:cNvCxnSpPr>
            <p:nvPr/>
          </p:nvCxnSpPr>
          <p:spPr>
            <a:xfrm>
              <a:off x="25674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BC8E45-03CB-C6FF-438E-8B609C594B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2444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9BA84B3-76BF-1ABB-0975-323C72539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DAFA61F-B48F-4E3E-AB68-0A1915FBD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80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055285C-920F-0C77-6237-1F4093474A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8132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164137-3670-70B4-793B-5CE4735F3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23820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EC5D4A7-4EB3-C06E-8F55-F7705F4E6501}"/>
              </a:ext>
            </a:extLst>
          </p:cNvPr>
          <p:cNvGrpSpPr/>
          <p:nvPr/>
        </p:nvGrpSpPr>
        <p:grpSpPr>
          <a:xfrm>
            <a:off x="8052919" y="3142085"/>
            <a:ext cx="3019559" cy="3261618"/>
            <a:chOff x="8052919" y="3142085"/>
            <a:chExt cx="3019559" cy="32616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0ECC142-6C2E-556D-F471-C4A6114CF050}"/>
                    </a:ext>
                  </a:extLst>
                </p:cNvPr>
                <p:cNvSpPr txBox="1"/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Repaired</a:t>
                  </a:r>
                  <a:r>
                    <a:rPr lang="en-US" sz="2800"/>
                    <a:t> DDNN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0ECC142-6C2E-556D-F471-C4A6114CF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4348" t="-11905" r="-652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24B7D9D-DE80-C665-FA95-0CFBD59E790F}"/>
                </a:ext>
              </a:extLst>
            </p:cNvPr>
            <p:cNvGrpSpPr/>
            <p:nvPr/>
          </p:nvGrpSpPr>
          <p:grpSpPr>
            <a:xfrm>
              <a:off x="8876677" y="4967303"/>
              <a:ext cx="2157600" cy="1436400"/>
              <a:chOff x="8389395" y="2229480"/>
              <a:chExt cx="2157600" cy="1436400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94EB880-6CBA-9980-3596-A824E31BF650}"/>
                  </a:ext>
                </a:extLst>
              </p:cNvPr>
              <p:cNvCxnSpPr>
                <a:cxnSpLocks/>
                <a:stCxn id="94" idx="6"/>
                <a:endCxn id="96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CEC317E-34D2-26DD-B7F2-554008ACE406}"/>
                  </a:ext>
                </a:extLst>
              </p:cNvPr>
              <p:cNvCxnSpPr>
                <a:cxnSpLocks/>
                <a:stCxn id="94" idx="7"/>
                <a:endCxn id="93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BE6A1DF-3D87-5825-267B-1770C5C98019}"/>
                  </a:ext>
                </a:extLst>
              </p:cNvPr>
              <p:cNvCxnSpPr>
                <a:cxnSpLocks/>
                <a:stCxn id="94" idx="5"/>
                <a:endCxn id="97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E1120B07-3F04-2E48-905A-F3361DC91543}"/>
                  </a:ext>
                </a:extLst>
              </p:cNvPr>
              <p:cNvCxnSpPr>
                <a:cxnSpLocks/>
                <a:stCxn id="97" idx="6"/>
                <a:endCxn id="95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F550184-E86C-08B7-FD5C-4F55BE567568}"/>
                  </a:ext>
                </a:extLst>
              </p:cNvPr>
              <p:cNvCxnSpPr>
                <a:cxnSpLocks/>
                <a:stCxn id="93" idx="6"/>
                <a:endCxn id="95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89120EC8-F0FA-DDA5-3230-3B4EF64A11A9}"/>
                  </a:ext>
                </a:extLst>
              </p:cNvPr>
              <p:cNvCxnSpPr>
                <a:cxnSpLocks/>
                <a:stCxn id="96" idx="6"/>
                <a:endCxn id="95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40726BE-6009-5C8D-0F2B-5220CEF2F1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F83A06D-1503-1BFB-2EB9-1AF8E4E86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E5294D3-BE22-CA85-90C9-700163E1DE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CD46467-C1AA-9DE8-F418-44CAADE986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9680CFC-7A8F-23FB-CB4C-BA625BAF59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01808A-F7D0-5866-A30D-C68084604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52919" y="3743208"/>
              <a:ext cx="2157600" cy="1436400"/>
              <a:chOff x="1339200" y="1244441"/>
              <a:chExt cx="2157600" cy="1436400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9806A47-CC1F-1EAA-CD68-E798E9ED8EF6}"/>
                  </a:ext>
                </a:extLst>
              </p:cNvPr>
              <p:cNvCxnSpPr>
                <a:cxnSpLocks/>
                <a:stCxn id="83" idx="6"/>
                <a:endCxn id="85" idx="2"/>
              </p:cNvCxnSpPr>
              <p:nvPr/>
            </p:nvCxnSpPr>
            <p:spPr>
              <a:xfrm>
                <a:off x="16380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63673F6-BAA1-3833-D720-6B3B6C9B58C7}"/>
                  </a:ext>
                </a:extLst>
              </p:cNvPr>
              <p:cNvCxnSpPr>
                <a:cxnSpLocks/>
                <a:stCxn id="83" idx="7"/>
                <a:endCxn id="82" idx="2"/>
              </p:cNvCxnSpPr>
              <p:nvPr/>
            </p:nvCxnSpPr>
            <p:spPr>
              <a:xfrm flipV="1">
                <a:off x="1594242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0B2F766-4E16-EBC8-D609-9C352D149BF9}"/>
                  </a:ext>
                </a:extLst>
              </p:cNvPr>
              <p:cNvCxnSpPr>
                <a:cxnSpLocks/>
                <a:stCxn id="83" idx="5"/>
                <a:endCxn id="86" idx="2"/>
              </p:cNvCxnSpPr>
              <p:nvPr/>
            </p:nvCxnSpPr>
            <p:spPr>
              <a:xfrm>
                <a:off x="1594242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C269118-9FE7-98B0-E0ED-F6CB9D93C8C4}"/>
                  </a:ext>
                </a:extLst>
              </p:cNvPr>
              <p:cNvCxnSpPr>
                <a:cxnSpLocks/>
                <a:stCxn id="86" idx="6"/>
                <a:endCxn id="84" idx="3"/>
              </p:cNvCxnSpPr>
              <p:nvPr/>
            </p:nvCxnSpPr>
            <p:spPr>
              <a:xfrm flipV="1">
                <a:off x="2567400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10BED6-505B-3BF4-EBEB-1CC7C54E958C}"/>
                  </a:ext>
                </a:extLst>
              </p:cNvPr>
              <p:cNvCxnSpPr>
                <a:cxnSpLocks/>
                <a:stCxn id="82" idx="6"/>
                <a:endCxn id="84" idx="1"/>
              </p:cNvCxnSpPr>
              <p:nvPr/>
            </p:nvCxnSpPr>
            <p:spPr>
              <a:xfrm>
                <a:off x="2567400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3B8C538-56FD-726B-0B11-BE41BFDEA480}"/>
                  </a:ext>
                </a:extLst>
              </p:cNvPr>
              <p:cNvCxnSpPr>
                <a:cxnSpLocks/>
                <a:stCxn id="85" idx="6"/>
                <a:endCxn id="84" idx="2"/>
              </p:cNvCxnSpPr>
              <p:nvPr/>
            </p:nvCxnSpPr>
            <p:spPr>
              <a:xfrm>
                <a:off x="25674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88FF381-78D7-5406-704B-03F8CC72EA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2444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92D167E-4672-F2B8-9D11-A20D38D69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92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4C41787-2901-6A02-BECA-D11A6B4D2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80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CAEA70E-D48F-24BA-2410-57ABB1EE8A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8132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3C1325-EE55-D4F2-8589-150A96B8B0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23820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8F4F88-B97D-C843-1415-50A9E1799C7D}"/>
                </a:ext>
              </a:extLst>
            </p:cNvPr>
            <p:cNvCxnSpPr>
              <a:cxnSpLocks/>
              <a:stCxn id="82" idx="5"/>
              <a:endCxn id="93" idx="1"/>
            </p:cNvCxnSpPr>
            <p:nvPr/>
          </p:nvCxnSpPr>
          <p:spPr>
            <a:xfrm>
              <a:off x="9237361" y="39982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6F0388-0027-F8BE-9B14-35BBBDDFCAE0}"/>
                </a:ext>
              </a:extLst>
            </p:cNvPr>
            <p:cNvCxnSpPr>
              <a:cxnSpLocks/>
              <a:stCxn id="85" idx="5"/>
              <a:endCxn id="96" idx="1"/>
            </p:cNvCxnSpPr>
            <p:nvPr/>
          </p:nvCxnSpPr>
          <p:spPr>
            <a:xfrm>
              <a:off x="9237361" y="45670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C501B20-5334-4845-B034-8B4EC84EF3C6}"/>
                </a:ext>
              </a:extLst>
            </p:cNvPr>
            <p:cNvCxnSpPr>
              <a:cxnSpLocks/>
              <a:stCxn id="86" idx="5"/>
              <a:endCxn id="97" idx="1"/>
            </p:cNvCxnSpPr>
            <p:nvPr/>
          </p:nvCxnSpPr>
          <p:spPr>
            <a:xfrm>
              <a:off x="9237361" y="51358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A260CC-2130-6221-EAE1-5F507EBA5CE1}"/>
              </a:ext>
            </a:extLst>
          </p:cNvPr>
          <p:cNvSpPr txBox="1"/>
          <p:nvPr/>
        </p:nvSpPr>
        <p:spPr>
          <a:xfrm>
            <a:off x="2439182" y="6494103"/>
            <a:ext cx="97181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>
                <a:latin typeface="+mj-lt"/>
                <a:ea typeface="+mj-ea"/>
                <a:cs typeface="+mj-cs"/>
              </a:rPr>
              <a:t>Sotoudeh, Matthew, and Aditya V. Thakur. "Provable repair of deep neural networks." PLDI 2021.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16AF68-A9F7-A6F1-9CB8-ECF7FB52DCAD}"/>
              </a:ext>
            </a:extLst>
          </p:cNvPr>
          <p:cNvSpPr/>
          <p:nvPr/>
        </p:nvSpPr>
        <p:spPr>
          <a:xfrm>
            <a:off x="159948" y="2277895"/>
            <a:ext cx="4302822" cy="104241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EXPTIME Polytope Repair</a:t>
            </a:r>
          </a:p>
          <a:p>
            <a:pPr algn="ctr"/>
            <a:r>
              <a:rPr lang="en-US" sz="1600"/>
              <a:t>Inherently, the produced pointwise specification </a:t>
            </a:r>
            <a:r>
              <a:rPr lang="en-US" sz="1600" u="sng"/>
              <a:t>grows exponentially</a:t>
            </a:r>
            <a:r>
              <a:rPr lang="en-US" sz="1600"/>
              <a:t> as the DNN gets deeper.</a:t>
            </a:r>
          </a:p>
        </p:txBody>
      </p:sp>
    </p:spTree>
    <p:extLst>
      <p:ext uri="{BB962C8B-B14F-4D97-AF65-F5344CB8AC3E}">
        <p14:creationId xmlns:p14="http://schemas.microsoft.com/office/powerpoint/2010/main" val="1470376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7A63EB89-6C3B-AF20-1DCE-D11CC43C3941}"/>
              </a:ext>
            </a:extLst>
          </p:cNvPr>
          <p:cNvSpPr>
            <a:spLocks/>
          </p:cNvSpPr>
          <p:nvPr/>
        </p:nvSpPr>
        <p:spPr>
          <a:xfrm>
            <a:off x="4584191" y="4641698"/>
            <a:ext cx="2575045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DNN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779AE0C2-E62B-8491-F207-ABC6766C5A6A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873919E8-DAF0-087D-686B-0FA52D482ABD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8">
            <a:extLst>
              <a:ext uri="{FF2B5EF4-FFF2-40B4-BE49-F238E27FC236}">
                <a16:creationId xmlns:a16="http://schemas.microsoft.com/office/drawing/2014/main" id="{07D34B60-62FC-610B-2DD2-F35D1612277C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">
            <a:extLst>
              <a:ext uri="{FF2B5EF4-FFF2-40B4-BE49-F238E27FC236}">
                <a16:creationId xmlns:a16="http://schemas.microsoft.com/office/drawing/2014/main" id="{CC1DFC51-DFD9-2527-E90F-43C4B89E4A8D}"/>
              </a:ext>
            </a:extLst>
          </p:cNvPr>
          <p:cNvSpPr>
            <a:spLocks/>
          </p:cNvSpPr>
          <p:nvPr/>
        </p:nvSpPr>
        <p:spPr>
          <a:xfrm>
            <a:off x="4584192" y="1587500"/>
            <a:ext cx="2505456" cy="1042416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>
                <a:solidFill>
                  <a:srgbClr val="00B050"/>
                </a:solidFill>
              </a:rPr>
              <a:t>Parallel</a:t>
            </a:r>
          </a:p>
          <a:p>
            <a:pPr algn="ctr">
              <a:lnSpc>
                <a:spcPct val="80000"/>
              </a:lnSpc>
            </a:pPr>
            <a:r>
              <a:rPr lang="en-US" sz="4000" err="1">
                <a:solidFill>
                  <a:schemeClr val="tx1"/>
                </a:solidFill>
              </a:rPr>
              <a:t>SyReNN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9EB8C51-0445-E88C-8F71-B1C9B93D23F3}"/>
              </a:ext>
            </a:extLst>
          </p:cNvPr>
          <p:cNvSpPr/>
          <p:nvPr/>
        </p:nvSpPr>
        <p:spPr>
          <a:xfrm>
            <a:off x="3699963" y="309707"/>
            <a:ext cx="4792073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V-Polytope Repair Specification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72B342-0E44-6398-E8F9-61453BFE62A8}"/>
              </a:ext>
            </a:extLst>
          </p:cNvPr>
          <p:cNvSpPr/>
          <p:nvPr/>
        </p:nvSpPr>
        <p:spPr>
          <a:xfrm>
            <a:off x="3569003" y="3214252"/>
            <a:ext cx="4792073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Pointwise Repair Specification</a:t>
            </a:r>
          </a:p>
        </p:txBody>
      </p:sp>
      <p:sp>
        <p:nvSpPr>
          <p:cNvPr id="34" name="Right Arrow 8">
            <a:extLst>
              <a:ext uri="{FF2B5EF4-FFF2-40B4-BE49-F238E27FC236}">
                <a16:creationId xmlns:a16="http://schemas.microsoft.com/office/drawing/2014/main" id="{C6A28ED9-F99C-DCC8-15F8-1C759E1D119B}"/>
              </a:ext>
            </a:extLst>
          </p:cNvPr>
          <p:cNvSpPr/>
          <p:nvPr/>
        </p:nvSpPr>
        <p:spPr>
          <a:xfrm rot="5400000">
            <a:off x="5543917" y="2802145"/>
            <a:ext cx="6103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8">
            <a:extLst>
              <a:ext uri="{FF2B5EF4-FFF2-40B4-BE49-F238E27FC236}">
                <a16:creationId xmlns:a16="http://schemas.microsoft.com/office/drawing/2014/main" id="{06D1E862-28EF-FC0C-1E05-ACD0589F9B5B}"/>
              </a:ext>
            </a:extLst>
          </p:cNvPr>
          <p:cNvSpPr/>
          <p:nvPr/>
        </p:nvSpPr>
        <p:spPr>
          <a:xfrm rot="5400000">
            <a:off x="5522534" y="940496"/>
            <a:ext cx="62572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A05F58-A4DA-14D6-0F9A-89985CB0D349}"/>
                  </a:ext>
                </a:extLst>
              </p:cNvPr>
              <p:cNvSpPr txBox="1"/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A05F58-A4DA-14D6-0F9A-89985CB0D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547" t="-7865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BB53922-F44B-6CF1-0A4E-043A3BEEE014}"/>
              </a:ext>
            </a:extLst>
          </p:cNvPr>
          <p:cNvGrpSpPr>
            <a:grpSpLocks noChangeAspect="1"/>
          </p:cNvGrpSpPr>
          <p:nvPr/>
        </p:nvGrpSpPr>
        <p:grpSpPr>
          <a:xfrm>
            <a:off x="1232559" y="4461408"/>
            <a:ext cx="2157600" cy="1436400"/>
            <a:chOff x="1339200" y="1244441"/>
            <a:chExt cx="2157600" cy="143640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F9BB83-52A5-9614-C9B7-1F3AE2AB427D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>
              <a:off x="16380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F7E3136-BD88-0FDB-0F31-171E356B39EA}"/>
                </a:ext>
              </a:extLst>
            </p:cNvPr>
            <p:cNvCxnSpPr>
              <a:cxnSpLocks/>
              <a:stCxn id="62" idx="7"/>
              <a:endCxn id="61" idx="2"/>
            </p:cNvCxnSpPr>
            <p:nvPr/>
          </p:nvCxnSpPr>
          <p:spPr>
            <a:xfrm flipV="1">
              <a:off x="1594242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8047998-3F59-A088-1744-7229E448EA04}"/>
                </a:ext>
              </a:extLst>
            </p:cNvPr>
            <p:cNvCxnSpPr>
              <a:cxnSpLocks/>
              <a:stCxn id="62" idx="5"/>
              <a:endCxn id="65" idx="2"/>
            </p:cNvCxnSpPr>
            <p:nvPr/>
          </p:nvCxnSpPr>
          <p:spPr>
            <a:xfrm>
              <a:off x="1594242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BDDAFF2-F7F7-67BC-2905-200CA0E9B3C1}"/>
                </a:ext>
              </a:extLst>
            </p:cNvPr>
            <p:cNvCxnSpPr>
              <a:cxnSpLocks/>
              <a:stCxn id="65" idx="6"/>
              <a:endCxn id="63" idx="3"/>
            </p:cNvCxnSpPr>
            <p:nvPr/>
          </p:nvCxnSpPr>
          <p:spPr>
            <a:xfrm flipV="1">
              <a:off x="2567400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2B4AF77-8D58-1A6A-135B-D63C4113ABDE}"/>
                </a:ext>
              </a:extLst>
            </p:cNvPr>
            <p:cNvCxnSpPr>
              <a:cxnSpLocks/>
              <a:stCxn id="61" idx="6"/>
              <a:endCxn id="63" idx="1"/>
            </p:cNvCxnSpPr>
            <p:nvPr/>
          </p:nvCxnSpPr>
          <p:spPr>
            <a:xfrm>
              <a:off x="2567400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7F400E9-524F-D312-D8E0-D19EF70434D1}"/>
                </a:ext>
              </a:extLst>
            </p:cNvPr>
            <p:cNvCxnSpPr>
              <a:cxnSpLocks/>
              <a:stCxn id="64" idx="6"/>
              <a:endCxn id="63" idx="2"/>
            </p:cNvCxnSpPr>
            <p:nvPr/>
          </p:nvCxnSpPr>
          <p:spPr>
            <a:xfrm>
              <a:off x="25674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BC8E45-03CB-C6FF-438E-8B609C594B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2444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9BA84B3-76BF-1ABB-0975-323C72539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DAFA61F-B48F-4E3E-AB68-0A1915FBD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80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055285C-920F-0C77-6237-1F4093474A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8132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164137-3670-70B4-793B-5CE4735F3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23820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EC5D4A7-4EB3-C06E-8F55-F7705F4E6501}"/>
              </a:ext>
            </a:extLst>
          </p:cNvPr>
          <p:cNvGrpSpPr/>
          <p:nvPr/>
        </p:nvGrpSpPr>
        <p:grpSpPr>
          <a:xfrm>
            <a:off x="8052919" y="3142085"/>
            <a:ext cx="3019559" cy="3261618"/>
            <a:chOff x="8052919" y="3142085"/>
            <a:chExt cx="3019559" cy="3261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0ECC142-6C2E-556D-F471-C4A6114CF050}"/>
                    </a:ext>
                  </a:extLst>
                </p:cNvPr>
                <p:cNvSpPr txBox="1"/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Repaired</a:t>
                  </a:r>
                  <a:r>
                    <a:rPr lang="en-US" sz="2800"/>
                    <a:t> DDNN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0ECC142-6C2E-556D-F471-C4A6114CF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4193"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24B7D9D-DE80-C665-FA95-0CFBD59E790F}"/>
                </a:ext>
              </a:extLst>
            </p:cNvPr>
            <p:cNvGrpSpPr/>
            <p:nvPr/>
          </p:nvGrpSpPr>
          <p:grpSpPr>
            <a:xfrm>
              <a:off x="8876677" y="4967303"/>
              <a:ext cx="2157600" cy="1436400"/>
              <a:chOff x="8389395" y="2229480"/>
              <a:chExt cx="2157600" cy="1436400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94EB880-6CBA-9980-3596-A824E31BF650}"/>
                  </a:ext>
                </a:extLst>
              </p:cNvPr>
              <p:cNvCxnSpPr>
                <a:cxnSpLocks/>
                <a:stCxn id="94" idx="6"/>
                <a:endCxn id="96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CEC317E-34D2-26DD-B7F2-554008ACE406}"/>
                  </a:ext>
                </a:extLst>
              </p:cNvPr>
              <p:cNvCxnSpPr>
                <a:cxnSpLocks/>
                <a:stCxn id="94" idx="7"/>
                <a:endCxn id="93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BE6A1DF-3D87-5825-267B-1770C5C98019}"/>
                  </a:ext>
                </a:extLst>
              </p:cNvPr>
              <p:cNvCxnSpPr>
                <a:cxnSpLocks/>
                <a:stCxn id="94" idx="5"/>
                <a:endCxn id="97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E1120B07-3F04-2E48-905A-F3361DC91543}"/>
                  </a:ext>
                </a:extLst>
              </p:cNvPr>
              <p:cNvCxnSpPr>
                <a:cxnSpLocks/>
                <a:stCxn id="97" idx="6"/>
                <a:endCxn id="95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F550184-E86C-08B7-FD5C-4F55BE567568}"/>
                  </a:ext>
                </a:extLst>
              </p:cNvPr>
              <p:cNvCxnSpPr>
                <a:cxnSpLocks/>
                <a:stCxn id="93" idx="6"/>
                <a:endCxn id="95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89120EC8-F0FA-DDA5-3230-3B4EF64A11A9}"/>
                  </a:ext>
                </a:extLst>
              </p:cNvPr>
              <p:cNvCxnSpPr>
                <a:cxnSpLocks/>
                <a:stCxn id="96" idx="6"/>
                <a:endCxn id="95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40726BE-6009-5C8D-0F2B-5220CEF2F1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F83A06D-1503-1BFB-2EB9-1AF8E4E861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E5294D3-BE22-CA85-90C9-700163E1DE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CD46467-C1AA-9DE8-F418-44CAADE986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9680CFC-7A8F-23FB-CB4C-BA625BAF59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01808A-F7D0-5866-A30D-C68084604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52919" y="3743208"/>
              <a:ext cx="2157600" cy="1436400"/>
              <a:chOff x="1339200" y="1244441"/>
              <a:chExt cx="2157600" cy="1436400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9806A47-CC1F-1EAA-CD68-E798E9ED8EF6}"/>
                  </a:ext>
                </a:extLst>
              </p:cNvPr>
              <p:cNvCxnSpPr>
                <a:cxnSpLocks/>
                <a:stCxn id="83" idx="6"/>
                <a:endCxn id="85" idx="2"/>
              </p:cNvCxnSpPr>
              <p:nvPr/>
            </p:nvCxnSpPr>
            <p:spPr>
              <a:xfrm>
                <a:off x="16380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63673F6-BAA1-3833-D720-6B3B6C9B58C7}"/>
                  </a:ext>
                </a:extLst>
              </p:cNvPr>
              <p:cNvCxnSpPr>
                <a:cxnSpLocks/>
                <a:stCxn id="83" idx="7"/>
                <a:endCxn id="82" idx="2"/>
              </p:cNvCxnSpPr>
              <p:nvPr/>
            </p:nvCxnSpPr>
            <p:spPr>
              <a:xfrm flipV="1">
                <a:off x="1594242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0B2F766-4E16-EBC8-D609-9C352D149BF9}"/>
                  </a:ext>
                </a:extLst>
              </p:cNvPr>
              <p:cNvCxnSpPr>
                <a:cxnSpLocks/>
                <a:stCxn id="83" idx="5"/>
                <a:endCxn id="86" idx="2"/>
              </p:cNvCxnSpPr>
              <p:nvPr/>
            </p:nvCxnSpPr>
            <p:spPr>
              <a:xfrm>
                <a:off x="1594242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C269118-9FE7-98B0-E0ED-F6CB9D93C8C4}"/>
                  </a:ext>
                </a:extLst>
              </p:cNvPr>
              <p:cNvCxnSpPr>
                <a:cxnSpLocks/>
                <a:stCxn id="86" idx="6"/>
                <a:endCxn id="84" idx="3"/>
              </p:cNvCxnSpPr>
              <p:nvPr/>
            </p:nvCxnSpPr>
            <p:spPr>
              <a:xfrm flipV="1">
                <a:off x="2567400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10BED6-505B-3BF4-EBEB-1CC7C54E958C}"/>
                  </a:ext>
                </a:extLst>
              </p:cNvPr>
              <p:cNvCxnSpPr>
                <a:cxnSpLocks/>
                <a:stCxn id="82" idx="6"/>
                <a:endCxn id="84" idx="1"/>
              </p:cNvCxnSpPr>
              <p:nvPr/>
            </p:nvCxnSpPr>
            <p:spPr>
              <a:xfrm>
                <a:off x="2567400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3B8C538-56FD-726B-0B11-BE41BFDEA480}"/>
                  </a:ext>
                </a:extLst>
              </p:cNvPr>
              <p:cNvCxnSpPr>
                <a:cxnSpLocks/>
                <a:stCxn id="85" idx="6"/>
                <a:endCxn id="84" idx="2"/>
              </p:cNvCxnSpPr>
              <p:nvPr/>
            </p:nvCxnSpPr>
            <p:spPr>
              <a:xfrm>
                <a:off x="25674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88FF381-78D7-5406-704B-03F8CC72EA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2444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92D167E-4672-F2B8-9D11-A20D38D69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92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4C41787-2901-6A02-BECA-D11A6B4D2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80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CAEA70E-D48F-24BA-2410-57ABB1EE8A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8132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3C1325-EE55-D4F2-8589-150A96B8B0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23820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8F4F88-B97D-C843-1415-50A9E1799C7D}"/>
                </a:ext>
              </a:extLst>
            </p:cNvPr>
            <p:cNvCxnSpPr>
              <a:cxnSpLocks/>
              <a:stCxn id="82" idx="5"/>
              <a:endCxn id="93" idx="1"/>
            </p:cNvCxnSpPr>
            <p:nvPr/>
          </p:nvCxnSpPr>
          <p:spPr>
            <a:xfrm>
              <a:off x="9237361" y="39982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6F0388-0027-F8BE-9B14-35BBBDDFCAE0}"/>
                </a:ext>
              </a:extLst>
            </p:cNvPr>
            <p:cNvCxnSpPr>
              <a:cxnSpLocks/>
              <a:stCxn id="85" idx="5"/>
              <a:endCxn id="96" idx="1"/>
            </p:cNvCxnSpPr>
            <p:nvPr/>
          </p:nvCxnSpPr>
          <p:spPr>
            <a:xfrm>
              <a:off x="9237361" y="45670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C501B20-5334-4845-B034-8B4EC84EF3C6}"/>
                </a:ext>
              </a:extLst>
            </p:cNvPr>
            <p:cNvCxnSpPr>
              <a:cxnSpLocks/>
              <a:stCxn id="86" idx="5"/>
              <a:endCxn id="97" idx="1"/>
            </p:cNvCxnSpPr>
            <p:nvPr/>
          </p:nvCxnSpPr>
          <p:spPr>
            <a:xfrm>
              <a:off x="9237361" y="51358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858CFB-6EB0-9078-80E2-07CABEDC27EC}"/>
              </a:ext>
            </a:extLst>
          </p:cNvPr>
          <p:cNvSpPr/>
          <p:nvPr/>
        </p:nvSpPr>
        <p:spPr>
          <a:xfrm>
            <a:off x="7599638" y="2030509"/>
            <a:ext cx="4206241" cy="88407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Architecture-Modifying</a:t>
            </a:r>
          </a:p>
          <a:p>
            <a:pPr algn="ctr"/>
            <a:r>
              <a:rPr lang="en-US" sz="1600"/>
              <a:t>Convert DNN to Decoupled DNN (DDNN)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C8614-18D5-A2DB-35C9-900B0183ADC6}"/>
              </a:ext>
            </a:extLst>
          </p:cNvPr>
          <p:cNvSpPr txBox="1"/>
          <p:nvPr/>
        </p:nvSpPr>
        <p:spPr>
          <a:xfrm>
            <a:off x="2439182" y="6494103"/>
            <a:ext cx="97181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>
                <a:latin typeface="+mj-lt"/>
                <a:ea typeface="+mj-ea"/>
                <a:cs typeface="+mj-cs"/>
              </a:rPr>
              <a:t>Sotoudeh, Matthew, and Aditya V. Thakur. "Provable repair of deep neural networks." PLDI 2021.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83ECD3-7D61-83D1-B102-823D13341F38}"/>
              </a:ext>
            </a:extLst>
          </p:cNvPr>
          <p:cNvSpPr/>
          <p:nvPr/>
        </p:nvSpPr>
        <p:spPr>
          <a:xfrm>
            <a:off x="7951957" y="3043851"/>
            <a:ext cx="3301644" cy="344902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8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8DAB96-AD4D-A1D2-798C-5213A71E2A7A}"/>
              </a:ext>
            </a:extLst>
          </p:cNvPr>
          <p:cNvSpPr txBox="1">
            <a:spLocks/>
          </p:cNvSpPr>
          <p:nvPr/>
        </p:nvSpPr>
        <p:spPr>
          <a:xfrm>
            <a:off x="3015048" y="1548676"/>
            <a:ext cx="765295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</a:rPr>
              <a:t>Provable </a:t>
            </a:r>
            <a:r>
              <a:rPr lang="en-US" sz="5400" dirty="0">
                <a:solidFill>
                  <a:srgbClr val="0070C0"/>
                </a:solidFill>
              </a:rPr>
              <a:t>Repair</a:t>
            </a:r>
            <a:r>
              <a:rPr lang="en-US" sz="5400" dirty="0">
                <a:solidFill>
                  <a:srgbClr val="C00000"/>
                </a:solidFill>
              </a:rPr>
              <a:t> </a:t>
            </a:r>
            <a:r>
              <a:rPr lang="en-US" sz="5400" dirty="0"/>
              <a:t>of</a:t>
            </a:r>
            <a:r>
              <a:rPr lang="en-US" sz="5400" dirty="0">
                <a:solidFill>
                  <a:srgbClr val="C00000"/>
                </a:solidFill>
              </a:rPr>
              <a:t> </a:t>
            </a:r>
            <a:br>
              <a:rPr lang="en-US" sz="5400" dirty="0">
                <a:solidFill>
                  <a:srgbClr val="C00000"/>
                </a:solidFill>
              </a:rPr>
            </a:br>
            <a:r>
              <a:rPr lang="en-US" sz="5400" dirty="0"/>
              <a:t>Deep Neural Networks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2A789-783F-DFFC-B07E-6B3C4292E677}"/>
              </a:ext>
            </a:extLst>
          </p:cNvPr>
          <p:cNvSpPr/>
          <p:nvPr/>
        </p:nvSpPr>
        <p:spPr>
          <a:xfrm>
            <a:off x="2156460" y="3926978"/>
            <a:ext cx="7879079" cy="2096316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4800" b="1"/>
              <a:t>Challenge</a:t>
            </a:r>
            <a:endParaRPr lang="en-US" sz="2000" b="1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Can we have a provable repair of DNN approach that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is </a:t>
            </a:r>
            <a:r>
              <a:rPr lang="en-US" sz="2400" i="1">
                <a:solidFill>
                  <a:srgbClr val="00B050"/>
                </a:solidFill>
              </a:rPr>
              <a:t>architecture-preserving</a:t>
            </a:r>
            <a:r>
              <a:rPr lang="en-US" sz="2400">
                <a:solidFill>
                  <a:schemeClr val="tx1"/>
                </a:solidFill>
              </a:rPr>
              <a:t>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supports </a:t>
            </a:r>
            <a:r>
              <a:rPr lang="en-US" sz="2400" i="1">
                <a:solidFill>
                  <a:srgbClr val="00B050"/>
                </a:solidFill>
              </a:rPr>
              <a:t>polynomial-time polytope repair</a:t>
            </a:r>
            <a:r>
              <a:rPr lang="en-US" sz="240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73071-1AC9-C3FC-9430-D34A617DE5F8}"/>
              </a:ext>
            </a:extLst>
          </p:cNvPr>
          <p:cNvSpPr txBox="1"/>
          <p:nvPr/>
        </p:nvSpPr>
        <p:spPr>
          <a:xfrm>
            <a:off x="2439182" y="6494103"/>
            <a:ext cx="97181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>
                <a:latin typeface="+mj-lt"/>
                <a:ea typeface="+mj-ea"/>
                <a:cs typeface="+mj-cs"/>
              </a:rPr>
              <a:t>Sotoudeh, Matthew, and Aditya V. Thakur. "Provable repair of deep neural networks." PLDI 2021.</a:t>
            </a:r>
          </a:p>
        </p:txBody>
      </p:sp>
    </p:spTree>
    <p:extLst>
      <p:ext uri="{BB962C8B-B14F-4D97-AF65-F5344CB8AC3E}">
        <p14:creationId xmlns:p14="http://schemas.microsoft.com/office/powerpoint/2010/main" val="348170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PRNN">
            <a:extLst>
              <a:ext uri="{FF2B5EF4-FFF2-40B4-BE49-F238E27FC236}">
                <a16:creationId xmlns:a16="http://schemas.microsoft.com/office/drawing/2014/main" id="{99C905FF-C2DC-55CA-93CF-4C7CB585F6E5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8DAB96-AD4D-A1D2-798C-5213A71E2A7A}"/>
              </a:ext>
            </a:extLst>
          </p:cNvPr>
          <p:cNvSpPr txBox="1">
            <a:spLocks/>
          </p:cNvSpPr>
          <p:nvPr/>
        </p:nvSpPr>
        <p:spPr>
          <a:xfrm>
            <a:off x="3015048" y="1548676"/>
            <a:ext cx="765295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Architecture-Preserving</a:t>
            </a:r>
            <a:b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 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</a:t>
            </a: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A5246-570D-5FD3-0CAF-7C6283ECE55D}"/>
              </a:ext>
            </a:extLst>
          </p:cNvPr>
          <p:cNvSpPr txBox="1">
            <a:spLocks/>
          </p:cNvSpPr>
          <p:nvPr/>
        </p:nvSpPr>
        <p:spPr>
          <a:xfrm>
            <a:off x="3015047" y="1554854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5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8057EA-CB7C-315F-9052-6EDF688733AE}"/>
              </a:ext>
            </a:extLst>
          </p:cNvPr>
          <p:cNvSpPr txBox="1">
            <a:spLocks/>
          </p:cNvSpPr>
          <p:nvPr/>
        </p:nvSpPr>
        <p:spPr>
          <a:xfrm>
            <a:off x="3015047" y="2288021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en-US" sz="5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526397-26F0-EEAA-9A98-449532504C57}"/>
              </a:ext>
            </a:extLst>
          </p:cNvPr>
          <p:cNvSpPr txBox="1">
            <a:spLocks/>
          </p:cNvSpPr>
          <p:nvPr/>
        </p:nvSpPr>
        <p:spPr>
          <a:xfrm>
            <a:off x="5546125" y="2288020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sz="5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8B41EB-5501-FB4D-5431-025670B21DC5}"/>
              </a:ext>
            </a:extLst>
          </p:cNvPr>
          <p:cNvSpPr txBox="1">
            <a:spLocks/>
          </p:cNvSpPr>
          <p:nvPr/>
        </p:nvSpPr>
        <p:spPr>
          <a:xfrm>
            <a:off x="4617306" y="3032137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BA1B86-A647-1E67-67D7-54507C35CC72}"/>
              </a:ext>
            </a:extLst>
          </p:cNvPr>
          <p:cNvSpPr txBox="1">
            <a:spLocks/>
          </p:cNvSpPr>
          <p:nvPr/>
        </p:nvSpPr>
        <p:spPr>
          <a:xfrm>
            <a:off x="6600564" y="3032136"/>
            <a:ext cx="518985" cy="8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15" name="APRNN temp">
            <a:extLst>
              <a:ext uri="{FF2B5EF4-FFF2-40B4-BE49-F238E27FC236}">
                <a16:creationId xmlns:a16="http://schemas.microsoft.com/office/drawing/2014/main" id="{0C0FD08D-0069-A613-E6C9-D49DDD402DDC}"/>
              </a:ext>
            </a:extLst>
          </p:cNvPr>
          <p:cNvSpPr>
            <a:spLocks/>
          </p:cNvSpPr>
          <p:nvPr/>
        </p:nvSpPr>
        <p:spPr>
          <a:xfrm>
            <a:off x="4215957" y="4230503"/>
            <a:ext cx="3238878" cy="18661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46" name="Right Arrow 8">
            <a:extLst>
              <a:ext uri="{FF2B5EF4-FFF2-40B4-BE49-F238E27FC236}">
                <a16:creationId xmlns:a16="http://schemas.microsoft.com/office/drawing/2014/main" id="{91CA3DB3-3D35-80B5-13AD-785A0ED25E61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9">
            <a:extLst>
              <a:ext uri="{FF2B5EF4-FFF2-40B4-BE49-F238E27FC236}">
                <a16:creationId xmlns:a16="http://schemas.microsoft.com/office/drawing/2014/main" id="{E54F5429-2C6A-3E43-D5C6-1019C1127105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0708DC-2BBA-E669-857C-96014C7B2F01}"/>
                  </a:ext>
                </a:extLst>
              </p:cNvPr>
              <p:cNvSpPr txBox="1"/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0708DC-2BBA-E669-857C-96014C7B2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850" t="-6818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ED360BE-619A-1E4E-7477-A5A3734B9B63}"/>
              </a:ext>
            </a:extLst>
          </p:cNvPr>
          <p:cNvSpPr txBox="1"/>
          <p:nvPr/>
        </p:nvSpPr>
        <p:spPr>
          <a:xfrm>
            <a:off x="4288190" y="2290444"/>
            <a:ext cx="305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Repair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DA37BF-1CF9-4B38-AA97-5788C85E81D8}"/>
                  </a:ext>
                </a:extLst>
              </p:cNvPr>
              <p:cNvSpPr txBox="1"/>
              <p:nvPr/>
            </p:nvSpPr>
            <p:spPr>
              <a:xfrm>
                <a:off x="8010375" y="3818337"/>
                <a:ext cx="2905347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Repaired 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DA37BF-1CF9-4B38-AA97-5788C85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375" y="3818337"/>
                <a:ext cx="2905347" cy="581891"/>
              </a:xfrm>
              <a:prstGeom prst="rect">
                <a:avLst/>
              </a:prstGeom>
              <a:blipFill>
                <a:blip r:embed="rId4"/>
                <a:stretch>
                  <a:fillRect l="-4348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6E8D601-4313-0E6A-181F-7A73CC8C4935}"/>
              </a:ext>
            </a:extLst>
          </p:cNvPr>
          <p:cNvGrpSpPr>
            <a:grpSpLocks noChangeAspect="1"/>
          </p:cNvGrpSpPr>
          <p:nvPr/>
        </p:nvGrpSpPr>
        <p:grpSpPr>
          <a:xfrm>
            <a:off x="1232559" y="4461408"/>
            <a:ext cx="2157600" cy="1436400"/>
            <a:chOff x="1339200" y="1244441"/>
            <a:chExt cx="2157600" cy="143640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5A20518-99AF-5F38-0E23-0E32E3533FB7}"/>
                </a:ext>
              </a:extLst>
            </p:cNvPr>
            <p:cNvCxnSpPr>
              <a:cxnSpLocks/>
              <a:stCxn id="59" idx="6"/>
              <a:endCxn id="61" idx="2"/>
            </p:cNvCxnSpPr>
            <p:nvPr/>
          </p:nvCxnSpPr>
          <p:spPr>
            <a:xfrm>
              <a:off x="16380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DC5884F-3A08-0A51-018E-B8CA11DEDAAD}"/>
                </a:ext>
              </a:extLst>
            </p:cNvPr>
            <p:cNvCxnSpPr>
              <a:cxnSpLocks/>
              <a:stCxn id="59" idx="7"/>
              <a:endCxn id="58" idx="2"/>
            </p:cNvCxnSpPr>
            <p:nvPr/>
          </p:nvCxnSpPr>
          <p:spPr>
            <a:xfrm flipV="1">
              <a:off x="1594242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E3A6A77-74CE-B065-0BC4-F51F9B8BA99E}"/>
                </a:ext>
              </a:extLst>
            </p:cNvPr>
            <p:cNvCxnSpPr>
              <a:cxnSpLocks/>
              <a:stCxn id="59" idx="5"/>
              <a:endCxn id="62" idx="2"/>
            </p:cNvCxnSpPr>
            <p:nvPr/>
          </p:nvCxnSpPr>
          <p:spPr>
            <a:xfrm>
              <a:off x="1594242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8EFA16D-5B0C-9E3F-72E2-3933302FF7C9}"/>
                </a:ext>
              </a:extLst>
            </p:cNvPr>
            <p:cNvCxnSpPr>
              <a:cxnSpLocks/>
              <a:stCxn id="62" idx="6"/>
              <a:endCxn id="60" idx="3"/>
            </p:cNvCxnSpPr>
            <p:nvPr/>
          </p:nvCxnSpPr>
          <p:spPr>
            <a:xfrm flipV="1">
              <a:off x="2567400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A81EAC-5BE8-E7EA-AD44-A07BA735FD00}"/>
                </a:ext>
              </a:extLst>
            </p:cNvPr>
            <p:cNvCxnSpPr>
              <a:cxnSpLocks/>
              <a:stCxn id="58" idx="6"/>
              <a:endCxn id="60" idx="1"/>
            </p:cNvCxnSpPr>
            <p:nvPr/>
          </p:nvCxnSpPr>
          <p:spPr>
            <a:xfrm>
              <a:off x="2567400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D6B76D-2835-B4CC-14ED-375F44A08889}"/>
                </a:ext>
              </a:extLst>
            </p:cNvPr>
            <p:cNvCxnSpPr>
              <a:cxnSpLocks/>
              <a:stCxn id="61" idx="6"/>
              <a:endCxn id="60" idx="2"/>
            </p:cNvCxnSpPr>
            <p:nvPr/>
          </p:nvCxnSpPr>
          <p:spPr>
            <a:xfrm>
              <a:off x="25674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DD6B587-A69E-3CE1-35A2-3F80CB3F8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2444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C697E97-8EBD-D502-10FC-8AE8C937D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828790C-43CC-C08C-3BCF-95B6CE38C1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80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66EB1C-0CFA-3A21-9DC2-75370F7096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8132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1BF0A09-A444-BA1D-2EC0-75D410881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23820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3" name="Right Arrow 8">
            <a:extLst>
              <a:ext uri="{FF2B5EF4-FFF2-40B4-BE49-F238E27FC236}">
                <a16:creationId xmlns:a16="http://schemas.microsoft.com/office/drawing/2014/main" id="{B3345354-C272-BE96-32BE-FF25B17761AE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A3F9ED9-2DE6-64A0-6337-D1AEAFA3F2E1}"/>
              </a:ext>
            </a:extLst>
          </p:cNvPr>
          <p:cNvGrpSpPr/>
          <p:nvPr/>
        </p:nvGrpSpPr>
        <p:grpSpPr>
          <a:xfrm>
            <a:off x="8317078" y="4461408"/>
            <a:ext cx="2157600" cy="1436400"/>
            <a:chOff x="8389395" y="2229480"/>
            <a:chExt cx="2157600" cy="143640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67A3BE5-EC0C-0019-59DA-32BB5DCABC23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8688195" y="2947680"/>
              <a:ext cx="63060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6335708-E92B-C4B9-94CF-BCC725781F38}"/>
                </a:ext>
              </a:extLst>
            </p:cNvPr>
            <p:cNvCxnSpPr>
              <a:cxnSpLocks/>
              <a:stCxn id="72" idx="7"/>
              <a:endCxn id="71" idx="2"/>
            </p:cNvCxnSpPr>
            <p:nvPr/>
          </p:nvCxnSpPr>
          <p:spPr>
            <a:xfrm flipV="1">
              <a:off x="8644437" y="2378880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9B71DAA-BD70-A4DC-3B5C-12FF0BE9D32C}"/>
                </a:ext>
              </a:extLst>
            </p:cNvPr>
            <p:cNvCxnSpPr>
              <a:cxnSpLocks/>
              <a:stCxn id="72" idx="5"/>
              <a:endCxn id="75" idx="2"/>
            </p:cNvCxnSpPr>
            <p:nvPr/>
          </p:nvCxnSpPr>
          <p:spPr>
            <a:xfrm>
              <a:off x="8644437" y="3053322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06B464D-5ED0-DDC6-3439-A9C1029C60C4}"/>
                </a:ext>
              </a:extLst>
            </p:cNvPr>
            <p:cNvCxnSpPr>
              <a:cxnSpLocks/>
              <a:stCxn id="75" idx="6"/>
              <a:endCxn id="73" idx="3"/>
            </p:cNvCxnSpPr>
            <p:nvPr/>
          </p:nvCxnSpPr>
          <p:spPr>
            <a:xfrm flipV="1">
              <a:off x="9617595" y="3053322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0AE1D42-5D93-A246-C672-C582D97256B2}"/>
                </a:ext>
              </a:extLst>
            </p:cNvPr>
            <p:cNvCxnSpPr>
              <a:cxnSpLocks/>
              <a:stCxn id="71" idx="6"/>
              <a:endCxn id="73" idx="1"/>
            </p:cNvCxnSpPr>
            <p:nvPr/>
          </p:nvCxnSpPr>
          <p:spPr>
            <a:xfrm>
              <a:off x="9617595" y="2378880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76139B7-BB0C-7C3B-063C-92B4683482D1}"/>
                </a:ext>
              </a:extLst>
            </p:cNvPr>
            <p:cNvCxnSpPr>
              <a:cxnSpLocks/>
              <a:stCxn id="74" idx="6"/>
              <a:endCxn id="73" idx="2"/>
            </p:cNvCxnSpPr>
            <p:nvPr/>
          </p:nvCxnSpPr>
          <p:spPr>
            <a:xfrm>
              <a:off x="9617595" y="2947680"/>
              <a:ext cx="63060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C454382-CC99-26FE-F9BE-94B3BB9FC6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8795" y="2229480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970792D-CDFB-BE9F-6046-471BC51C5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9395" y="2798280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9478791-5E5D-D8D1-C85E-8BCED8DD4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48195" y="2798280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B9B3D83-759D-DEBB-7D93-7A39DC6AAA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8795" y="2798280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4AF015A-E2ED-3076-1789-672EB0A44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8795" y="3367080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B70C72D-10B4-B719-67E8-79A62952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026" y="2891309"/>
            <a:ext cx="941926" cy="812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053631-5E34-F709-FFE3-D8480206656A}"/>
                  </a:ext>
                </a:extLst>
              </p:cNvPr>
              <p:cNvSpPr txBox="1"/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∈           .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053631-5E34-F709-FFE3-D84802066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blipFill>
                <a:blip r:embed="rId6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5123C70-546D-708D-63F9-9363E1D87ED2}"/>
              </a:ext>
            </a:extLst>
          </p:cNvPr>
          <p:cNvGrpSpPr/>
          <p:nvPr/>
        </p:nvGrpSpPr>
        <p:grpSpPr>
          <a:xfrm>
            <a:off x="0" y="6298184"/>
            <a:ext cx="12192000" cy="590931"/>
            <a:chOff x="0" y="6298184"/>
            <a:chExt cx="12192000" cy="5909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1F23A7-5BEA-1A97-FDB0-91A01C2D2726}"/>
                </a:ext>
              </a:extLst>
            </p:cNvPr>
            <p:cNvSpPr txBox="1"/>
            <p:nvPr/>
          </p:nvSpPr>
          <p:spPr>
            <a:xfrm>
              <a:off x="4522840" y="6298184"/>
              <a:ext cx="7669160" cy="590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US" dirty="0" err="1">
                  <a:latin typeface="+mj-lt"/>
                  <a:ea typeface="+mj-ea"/>
                  <a:cs typeface="+mj-cs"/>
                </a:rPr>
                <a:t>Zhe</a:t>
              </a:r>
              <a:r>
                <a:rPr lang="en-US" dirty="0">
                  <a:latin typeface="+mj-lt"/>
                  <a:ea typeface="+mj-ea"/>
                  <a:cs typeface="+mj-cs"/>
                </a:rPr>
                <a:t> Tao, Stephanie Nawas, Jacqueline Mitchell, and Aditya V. Thakur. "Architecture-Preserving Provable Repair of Deep Neural Networks." PLDI 2023.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53B737-CE5E-9321-A812-177836681CF2}"/>
                </a:ext>
              </a:extLst>
            </p:cNvPr>
            <p:cNvSpPr txBox="1"/>
            <p:nvPr/>
          </p:nvSpPr>
          <p:spPr>
            <a:xfrm>
              <a:off x="0" y="6480976"/>
              <a:ext cx="653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726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0.14154 0.4668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233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0.17357 0.3599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72" y="179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-0.00508 0.3601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800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.10208 0.2523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261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02448 0.2523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" y="1261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  <p:bldP spid="15" grpId="0"/>
      <p:bldP spid="46" grpId="0" animBg="1"/>
      <p:bldP spid="47" grpId="0" animBg="1"/>
      <p:bldP spid="48" grpId="0"/>
      <p:bldP spid="49" grpId="0"/>
      <p:bldP spid="50" grpId="0"/>
      <p:bldP spid="6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0C0FD08D-0069-A613-E6C9-D49DDD402DD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sp>
        <p:nvSpPr>
          <p:cNvPr id="8" name="Right Arrow 8">
            <a:extLst>
              <a:ext uri="{FF2B5EF4-FFF2-40B4-BE49-F238E27FC236}">
                <a16:creationId xmlns:a16="http://schemas.microsoft.com/office/drawing/2014/main" id="{9AE7FC24-F3A7-83A7-A965-768CAC1AF245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9">
            <a:extLst>
              <a:ext uri="{FF2B5EF4-FFF2-40B4-BE49-F238E27FC236}">
                <a16:creationId xmlns:a16="http://schemas.microsoft.com/office/drawing/2014/main" id="{2474A27D-F38E-FE4E-ED60-31F0F2F7057B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530C56-1DB2-0C1D-18AB-946CCD01D78F}"/>
                  </a:ext>
                </a:extLst>
              </p:cNvPr>
              <p:cNvSpPr txBox="1"/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530C56-1DB2-0C1D-18AB-946CCD01D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850" t="-6818" r="-177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536C078-EF19-5146-5A93-15837E1266CE}"/>
              </a:ext>
            </a:extLst>
          </p:cNvPr>
          <p:cNvSpPr txBox="1"/>
          <p:nvPr/>
        </p:nvSpPr>
        <p:spPr>
          <a:xfrm>
            <a:off x="4288190" y="2290444"/>
            <a:ext cx="305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Repair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FD103-57FA-0084-582D-3880B4DE6981}"/>
                  </a:ext>
                </a:extLst>
              </p:cNvPr>
              <p:cNvSpPr txBox="1"/>
              <p:nvPr/>
            </p:nvSpPr>
            <p:spPr>
              <a:xfrm>
                <a:off x="8010375" y="3818337"/>
                <a:ext cx="2905347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Repaired 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FD103-57FA-0084-582D-3880B4DE6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375" y="3818337"/>
                <a:ext cx="2905347" cy="581891"/>
              </a:xfrm>
              <a:prstGeom prst="rect">
                <a:avLst/>
              </a:prstGeom>
              <a:blipFill>
                <a:blip r:embed="rId4"/>
                <a:stretch>
                  <a:fillRect l="-4348" r="-217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8CD9DEA-5EA7-7D47-0588-81667C27213A}"/>
              </a:ext>
            </a:extLst>
          </p:cNvPr>
          <p:cNvGrpSpPr>
            <a:grpSpLocks noChangeAspect="1"/>
          </p:cNvGrpSpPr>
          <p:nvPr/>
        </p:nvGrpSpPr>
        <p:grpSpPr>
          <a:xfrm>
            <a:off x="1232559" y="4461408"/>
            <a:ext cx="2157600" cy="1436400"/>
            <a:chOff x="1339200" y="1244441"/>
            <a:chExt cx="2157600" cy="14364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1E88D8-C55E-E683-954B-60566AD93133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16380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88A18A-C6A3-78FD-9658-3E48C5FA8C1B}"/>
                </a:ext>
              </a:extLst>
            </p:cNvPr>
            <p:cNvCxnSpPr>
              <a:cxnSpLocks/>
              <a:stCxn id="24" idx="7"/>
              <a:endCxn id="23" idx="2"/>
            </p:cNvCxnSpPr>
            <p:nvPr/>
          </p:nvCxnSpPr>
          <p:spPr>
            <a:xfrm flipV="1">
              <a:off x="1594242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0D697FE-49E1-FD37-A9FB-9DDBE8599A38}"/>
                </a:ext>
              </a:extLst>
            </p:cNvPr>
            <p:cNvCxnSpPr>
              <a:cxnSpLocks/>
              <a:stCxn id="24" idx="5"/>
              <a:endCxn id="27" idx="2"/>
            </p:cNvCxnSpPr>
            <p:nvPr/>
          </p:nvCxnSpPr>
          <p:spPr>
            <a:xfrm>
              <a:off x="1594242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FA1BBB-40F5-C62E-8783-4E3CE17970BB}"/>
                </a:ext>
              </a:extLst>
            </p:cNvPr>
            <p:cNvCxnSpPr>
              <a:cxnSpLocks/>
              <a:stCxn id="27" idx="6"/>
              <a:endCxn id="25" idx="3"/>
            </p:cNvCxnSpPr>
            <p:nvPr/>
          </p:nvCxnSpPr>
          <p:spPr>
            <a:xfrm flipV="1">
              <a:off x="2567400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2BA51A-C6C4-7F15-D019-262EBFF14CB7}"/>
                </a:ext>
              </a:extLst>
            </p:cNvPr>
            <p:cNvCxnSpPr>
              <a:cxnSpLocks/>
              <a:stCxn id="23" idx="6"/>
              <a:endCxn id="25" idx="1"/>
            </p:cNvCxnSpPr>
            <p:nvPr/>
          </p:nvCxnSpPr>
          <p:spPr>
            <a:xfrm>
              <a:off x="2567400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9C0A6D-57BF-DD75-1F2B-78273A80EBB9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>
              <a:off x="25674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B16ED9-B23D-5910-5A5B-E3E1745E54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2444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D43364-27DF-1498-BE9D-E04DFA95F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F737270-F389-30F1-25DB-F4DDF1FDE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80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59C7E5-F52F-0B91-18D6-E5EBECD90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8132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241ED-BBB5-C7B4-FD93-DF42BEEFF8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23820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Right Arrow 8">
            <a:extLst>
              <a:ext uri="{FF2B5EF4-FFF2-40B4-BE49-F238E27FC236}">
                <a16:creationId xmlns:a16="http://schemas.microsoft.com/office/drawing/2014/main" id="{6FDC2683-7B0F-0F93-77A0-8D9EABF97531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9406E9-233C-2E01-F775-ABF322DE7775}"/>
              </a:ext>
            </a:extLst>
          </p:cNvPr>
          <p:cNvGrpSpPr/>
          <p:nvPr/>
        </p:nvGrpSpPr>
        <p:grpSpPr>
          <a:xfrm>
            <a:off x="8317078" y="4461408"/>
            <a:ext cx="2157600" cy="1436400"/>
            <a:chOff x="8389395" y="2229480"/>
            <a:chExt cx="2157600" cy="143640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070E882-B9B5-F588-2DDD-47514B3EC922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8688195" y="2947680"/>
              <a:ext cx="63060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CBDF0AB-CDE9-7C6C-3ED9-D085A2F9662B}"/>
                </a:ext>
              </a:extLst>
            </p:cNvPr>
            <p:cNvCxnSpPr>
              <a:cxnSpLocks/>
              <a:stCxn id="37" idx="7"/>
              <a:endCxn id="36" idx="2"/>
            </p:cNvCxnSpPr>
            <p:nvPr/>
          </p:nvCxnSpPr>
          <p:spPr>
            <a:xfrm flipV="1">
              <a:off x="8644437" y="2378880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52F64FF-AB77-5474-02B9-44FD3F1C9FA5}"/>
                </a:ext>
              </a:extLst>
            </p:cNvPr>
            <p:cNvCxnSpPr>
              <a:cxnSpLocks/>
              <a:stCxn id="37" idx="5"/>
              <a:endCxn id="40" idx="2"/>
            </p:cNvCxnSpPr>
            <p:nvPr/>
          </p:nvCxnSpPr>
          <p:spPr>
            <a:xfrm>
              <a:off x="8644437" y="3053322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4BD8553-BE57-B3A8-EAA5-0C9EAC4E620C}"/>
                </a:ext>
              </a:extLst>
            </p:cNvPr>
            <p:cNvCxnSpPr>
              <a:cxnSpLocks/>
              <a:stCxn id="40" idx="6"/>
              <a:endCxn id="38" idx="3"/>
            </p:cNvCxnSpPr>
            <p:nvPr/>
          </p:nvCxnSpPr>
          <p:spPr>
            <a:xfrm flipV="1">
              <a:off x="9617595" y="3053322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6EEA6F2-B65C-50A3-6F22-CBDAB71DBEE8}"/>
                </a:ext>
              </a:extLst>
            </p:cNvPr>
            <p:cNvCxnSpPr>
              <a:cxnSpLocks/>
              <a:stCxn id="36" idx="6"/>
              <a:endCxn id="38" idx="1"/>
            </p:cNvCxnSpPr>
            <p:nvPr/>
          </p:nvCxnSpPr>
          <p:spPr>
            <a:xfrm>
              <a:off x="9617595" y="2378880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4193EE7-CAFF-16C2-8091-1397169B00ED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9617595" y="2947680"/>
              <a:ext cx="63060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0E36AA3-2747-11DE-9CAD-67FAE6BD6F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8795" y="2229480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0B7A8E9-587E-0A37-FA07-AC48F782E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9395" y="2798280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512A0E-9532-C03F-78F3-9631B68271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48195" y="2798280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D909F4-1EB7-674C-A238-D1AF7139E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8795" y="2798280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055E4E8-116B-CE6C-8D0B-FAC96E250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8795" y="3367080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D220FE6-9101-65E0-C768-56EC05FDB849}"/>
              </a:ext>
            </a:extLst>
          </p:cNvPr>
          <p:cNvSpPr/>
          <p:nvPr/>
        </p:nvSpPr>
        <p:spPr>
          <a:xfrm>
            <a:off x="952500" y="818638"/>
            <a:ext cx="10056313" cy="1162126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i="1">
                <a:solidFill>
                  <a:srgbClr val="00B050"/>
                </a:solidFill>
              </a:rPr>
              <a:t>First to</a:t>
            </a:r>
            <a:r>
              <a:rPr lang="en-US" sz="2400" b="1" i="1">
                <a:solidFill>
                  <a:schemeClr val="tx1"/>
                </a:solidFill>
              </a:rPr>
              <a:t> </a:t>
            </a:r>
            <a:r>
              <a:rPr lang="en-US" sz="2400" b="1" u="sng">
                <a:solidFill>
                  <a:schemeClr val="tx1"/>
                </a:solidFill>
              </a:rPr>
              <a:t>Architecture-Preserving</a:t>
            </a:r>
            <a:r>
              <a:rPr lang="en-US" sz="2400" b="1">
                <a:solidFill>
                  <a:schemeClr val="tx1"/>
                </a:solidFill>
              </a:rPr>
              <a:t> </a:t>
            </a:r>
            <a:r>
              <a:rPr lang="en-US" sz="2400" b="1" u="sng">
                <a:solidFill>
                  <a:schemeClr val="tx1"/>
                </a:solidFill>
              </a:rPr>
              <a:t>Polynomial-Time</a:t>
            </a:r>
            <a:r>
              <a:rPr lang="en-US" sz="2400" b="1">
                <a:solidFill>
                  <a:schemeClr val="tx1"/>
                </a:solidFill>
              </a:rPr>
              <a:t> Repair.</a:t>
            </a:r>
            <a:endParaRPr lang="en-US" sz="2400" b="1"/>
          </a:p>
          <a:p>
            <a:pPr algn="ctr">
              <a:lnSpc>
                <a:spcPct val="120000"/>
              </a:lnSpc>
            </a:pPr>
            <a:r>
              <a:rPr lang="en-US"/>
              <a:t>The repaired DNN has the same architecture as the original DNN.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91CA81-182F-447F-2BE2-33CC29F47416}"/>
              </a:ext>
            </a:extLst>
          </p:cNvPr>
          <p:cNvSpPr/>
          <p:nvPr/>
        </p:nvSpPr>
        <p:spPr>
          <a:xfrm>
            <a:off x="1075840" y="3730313"/>
            <a:ext cx="2502408" cy="2375519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0A6AED-5B94-85CA-A78A-1D47B1FF29F9}"/>
              </a:ext>
            </a:extLst>
          </p:cNvPr>
          <p:cNvSpPr/>
          <p:nvPr/>
        </p:nvSpPr>
        <p:spPr>
          <a:xfrm>
            <a:off x="7943119" y="3730312"/>
            <a:ext cx="2925588" cy="2375519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CDA41-7C64-221E-9A8D-5B1831AF9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026" y="2891309"/>
            <a:ext cx="941926" cy="812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B52AF9-3D6D-0F06-C29D-8D4E0CEF6A9A}"/>
                  </a:ext>
                </a:extLst>
              </p:cNvPr>
              <p:cNvSpPr txBox="1"/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∈           .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B52AF9-3D6D-0F06-C29D-8D4E0CEF6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blipFill>
                <a:blip r:embed="rId6"/>
                <a:stretch>
                  <a:fillRect t="-192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E7AE250-B982-0257-54E3-912154D85687}"/>
              </a:ext>
            </a:extLst>
          </p:cNvPr>
          <p:cNvGrpSpPr/>
          <p:nvPr/>
        </p:nvGrpSpPr>
        <p:grpSpPr>
          <a:xfrm>
            <a:off x="0" y="6298184"/>
            <a:ext cx="12192000" cy="590931"/>
            <a:chOff x="0" y="6298184"/>
            <a:chExt cx="12192000" cy="5909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3DA143-4C98-D13B-2B0E-85A315BA7D29}"/>
                </a:ext>
              </a:extLst>
            </p:cNvPr>
            <p:cNvSpPr txBox="1"/>
            <p:nvPr/>
          </p:nvSpPr>
          <p:spPr>
            <a:xfrm>
              <a:off x="4522840" y="6298184"/>
              <a:ext cx="7669160" cy="590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US" dirty="0" err="1">
                  <a:latin typeface="+mj-lt"/>
                  <a:ea typeface="+mj-ea"/>
                  <a:cs typeface="+mj-cs"/>
                </a:rPr>
                <a:t>Zhe</a:t>
              </a:r>
              <a:r>
                <a:rPr lang="en-US" dirty="0">
                  <a:latin typeface="+mj-lt"/>
                  <a:ea typeface="+mj-ea"/>
                  <a:cs typeface="+mj-cs"/>
                </a:rPr>
                <a:t> Tao, Stephanie Nawas, Jacqueline Mitchell, and Aditya V. Thakur. "Architecture-Preserving Provable Repair of Deep Neural Networks." PLDI 2023.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2FDF-01EB-3CF4-7F56-335AC5DDA587}"/>
                </a:ext>
              </a:extLst>
            </p:cNvPr>
            <p:cNvSpPr txBox="1"/>
            <p:nvPr/>
          </p:nvSpPr>
          <p:spPr>
            <a:xfrm>
              <a:off x="0" y="6480976"/>
              <a:ext cx="653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066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0C0FD08D-0069-A613-E6C9-D49DDD402DD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sp>
        <p:nvSpPr>
          <p:cNvPr id="8" name="Right Arrow 8">
            <a:extLst>
              <a:ext uri="{FF2B5EF4-FFF2-40B4-BE49-F238E27FC236}">
                <a16:creationId xmlns:a16="http://schemas.microsoft.com/office/drawing/2014/main" id="{9AE7FC24-F3A7-83A7-A965-768CAC1AF245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9">
            <a:extLst>
              <a:ext uri="{FF2B5EF4-FFF2-40B4-BE49-F238E27FC236}">
                <a16:creationId xmlns:a16="http://schemas.microsoft.com/office/drawing/2014/main" id="{2474A27D-F38E-FE4E-ED60-31F0F2F7057B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530C56-1DB2-0C1D-18AB-946CCD01D78F}"/>
                  </a:ext>
                </a:extLst>
              </p:cNvPr>
              <p:cNvSpPr txBox="1"/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530C56-1DB2-0C1D-18AB-946CCD01D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850" t="-6818" r="-177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536C078-EF19-5146-5A93-15837E1266CE}"/>
              </a:ext>
            </a:extLst>
          </p:cNvPr>
          <p:cNvSpPr txBox="1"/>
          <p:nvPr/>
        </p:nvSpPr>
        <p:spPr>
          <a:xfrm>
            <a:off x="4288190" y="2290444"/>
            <a:ext cx="305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Repair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FD103-57FA-0084-582D-3880B4DE6981}"/>
                  </a:ext>
                </a:extLst>
              </p:cNvPr>
              <p:cNvSpPr txBox="1"/>
              <p:nvPr/>
            </p:nvSpPr>
            <p:spPr>
              <a:xfrm>
                <a:off x="8010375" y="3818337"/>
                <a:ext cx="2905347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Repaired 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FD103-57FA-0084-582D-3880B4DE6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375" y="3818337"/>
                <a:ext cx="2905347" cy="581891"/>
              </a:xfrm>
              <a:prstGeom prst="rect">
                <a:avLst/>
              </a:prstGeom>
              <a:blipFill>
                <a:blip r:embed="rId4"/>
                <a:stretch>
                  <a:fillRect l="-4348" r="-217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8CD9DEA-5EA7-7D47-0588-81667C27213A}"/>
              </a:ext>
            </a:extLst>
          </p:cNvPr>
          <p:cNvGrpSpPr>
            <a:grpSpLocks noChangeAspect="1"/>
          </p:cNvGrpSpPr>
          <p:nvPr/>
        </p:nvGrpSpPr>
        <p:grpSpPr>
          <a:xfrm>
            <a:off x="1232559" y="4461408"/>
            <a:ext cx="2157600" cy="1436400"/>
            <a:chOff x="1339200" y="1244441"/>
            <a:chExt cx="2157600" cy="14364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1E88D8-C55E-E683-954B-60566AD93133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16380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88A18A-C6A3-78FD-9658-3E48C5FA8C1B}"/>
                </a:ext>
              </a:extLst>
            </p:cNvPr>
            <p:cNvCxnSpPr>
              <a:cxnSpLocks/>
              <a:stCxn id="24" idx="7"/>
              <a:endCxn id="23" idx="2"/>
            </p:cNvCxnSpPr>
            <p:nvPr/>
          </p:nvCxnSpPr>
          <p:spPr>
            <a:xfrm flipV="1">
              <a:off x="1594242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0D697FE-49E1-FD37-A9FB-9DDBE8599A38}"/>
                </a:ext>
              </a:extLst>
            </p:cNvPr>
            <p:cNvCxnSpPr>
              <a:cxnSpLocks/>
              <a:stCxn id="24" idx="5"/>
              <a:endCxn id="27" idx="2"/>
            </p:cNvCxnSpPr>
            <p:nvPr/>
          </p:nvCxnSpPr>
          <p:spPr>
            <a:xfrm>
              <a:off x="1594242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FA1BBB-40F5-C62E-8783-4E3CE17970BB}"/>
                </a:ext>
              </a:extLst>
            </p:cNvPr>
            <p:cNvCxnSpPr>
              <a:cxnSpLocks/>
              <a:stCxn id="27" idx="6"/>
              <a:endCxn id="25" idx="3"/>
            </p:cNvCxnSpPr>
            <p:nvPr/>
          </p:nvCxnSpPr>
          <p:spPr>
            <a:xfrm flipV="1">
              <a:off x="2567400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2BA51A-C6C4-7F15-D019-262EBFF14CB7}"/>
                </a:ext>
              </a:extLst>
            </p:cNvPr>
            <p:cNvCxnSpPr>
              <a:cxnSpLocks/>
              <a:stCxn id="23" idx="6"/>
              <a:endCxn id="25" idx="1"/>
            </p:cNvCxnSpPr>
            <p:nvPr/>
          </p:nvCxnSpPr>
          <p:spPr>
            <a:xfrm>
              <a:off x="2567400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9C0A6D-57BF-DD75-1F2B-78273A80EBB9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>
              <a:off x="25674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B16ED9-B23D-5910-5A5B-E3E1745E54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2444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D43364-27DF-1498-BE9D-E04DFA95F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F737270-F389-30F1-25DB-F4DDF1FDE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80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59C7E5-F52F-0B91-18D6-E5EBECD90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8132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241ED-BBB5-C7B4-FD93-DF42BEEFF8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23820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Right Arrow 8">
            <a:extLst>
              <a:ext uri="{FF2B5EF4-FFF2-40B4-BE49-F238E27FC236}">
                <a16:creationId xmlns:a16="http://schemas.microsoft.com/office/drawing/2014/main" id="{6FDC2683-7B0F-0F93-77A0-8D9EABF97531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9406E9-233C-2E01-F775-ABF322DE7775}"/>
              </a:ext>
            </a:extLst>
          </p:cNvPr>
          <p:cNvGrpSpPr/>
          <p:nvPr/>
        </p:nvGrpSpPr>
        <p:grpSpPr>
          <a:xfrm>
            <a:off x="8317078" y="4461408"/>
            <a:ext cx="2157600" cy="1436400"/>
            <a:chOff x="8389395" y="2229480"/>
            <a:chExt cx="2157600" cy="143640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070E882-B9B5-F588-2DDD-47514B3EC922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8688195" y="2947680"/>
              <a:ext cx="63060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CBDF0AB-CDE9-7C6C-3ED9-D085A2F9662B}"/>
                </a:ext>
              </a:extLst>
            </p:cNvPr>
            <p:cNvCxnSpPr>
              <a:cxnSpLocks/>
              <a:stCxn id="37" idx="7"/>
              <a:endCxn id="36" idx="2"/>
            </p:cNvCxnSpPr>
            <p:nvPr/>
          </p:nvCxnSpPr>
          <p:spPr>
            <a:xfrm flipV="1">
              <a:off x="8644437" y="2378880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52F64FF-AB77-5474-02B9-44FD3F1C9FA5}"/>
                </a:ext>
              </a:extLst>
            </p:cNvPr>
            <p:cNvCxnSpPr>
              <a:cxnSpLocks/>
              <a:stCxn id="37" idx="5"/>
              <a:endCxn id="40" idx="2"/>
            </p:cNvCxnSpPr>
            <p:nvPr/>
          </p:nvCxnSpPr>
          <p:spPr>
            <a:xfrm>
              <a:off x="8644437" y="3053322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4BD8553-BE57-B3A8-EAA5-0C9EAC4E620C}"/>
                </a:ext>
              </a:extLst>
            </p:cNvPr>
            <p:cNvCxnSpPr>
              <a:cxnSpLocks/>
              <a:stCxn id="40" idx="6"/>
              <a:endCxn id="38" idx="3"/>
            </p:cNvCxnSpPr>
            <p:nvPr/>
          </p:nvCxnSpPr>
          <p:spPr>
            <a:xfrm flipV="1">
              <a:off x="9617595" y="3053322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6EEA6F2-B65C-50A3-6F22-CBDAB71DBEE8}"/>
                </a:ext>
              </a:extLst>
            </p:cNvPr>
            <p:cNvCxnSpPr>
              <a:cxnSpLocks/>
              <a:stCxn id="36" idx="6"/>
              <a:endCxn id="38" idx="1"/>
            </p:cNvCxnSpPr>
            <p:nvPr/>
          </p:nvCxnSpPr>
          <p:spPr>
            <a:xfrm>
              <a:off x="9617595" y="2378880"/>
              <a:ext cx="674358" cy="4631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4193EE7-CAFF-16C2-8091-1397169B00ED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9617595" y="2947680"/>
              <a:ext cx="63060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0E36AA3-2747-11DE-9CAD-67FAE6BD6F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8795" y="2229480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0B7A8E9-587E-0A37-FA07-AC48F782E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9395" y="2798280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512A0E-9532-C03F-78F3-9631B68271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48195" y="2798280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D909F4-1EB7-674C-A238-D1AF7139E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8795" y="2798280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055E4E8-116B-CE6C-8D0B-FAC96E250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8795" y="3367080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D220FE6-9101-65E0-C768-56EC05FDB849}"/>
              </a:ext>
            </a:extLst>
          </p:cNvPr>
          <p:cNvSpPr/>
          <p:nvPr/>
        </p:nvSpPr>
        <p:spPr>
          <a:xfrm>
            <a:off x="952500" y="818638"/>
            <a:ext cx="10056313" cy="1162126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3200" b="1" i="1">
                <a:solidFill>
                  <a:srgbClr val="00B050"/>
                </a:solidFill>
              </a:rPr>
              <a:t>First to</a:t>
            </a:r>
            <a:r>
              <a:rPr lang="en-US" sz="3200" b="1" i="1">
                <a:solidFill>
                  <a:schemeClr val="tx1"/>
                </a:solidFill>
              </a:rPr>
              <a:t> </a:t>
            </a:r>
            <a:r>
              <a:rPr lang="en-US" sz="3200" b="1" u="sng">
                <a:solidFill>
                  <a:schemeClr val="tx1"/>
                </a:solidFill>
              </a:rPr>
              <a:t>Polynomial-Time</a:t>
            </a:r>
            <a:r>
              <a:rPr lang="en-US" sz="3200" b="1">
                <a:solidFill>
                  <a:schemeClr val="tx1"/>
                </a:solidFill>
              </a:rPr>
              <a:t> V-Polytope Repair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Repair time is polynomial in the network size and number of vertices.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CE9463-1FC5-5B21-BEB4-F2047BBFE53D}"/>
              </a:ext>
            </a:extLst>
          </p:cNvPr>
          <p:cNvSpPr/>
          <p:nvPr/>
        </p:nvSpPr>
        <p:spPr>
          <a:xfrm>
            <a:off x="3390159" y="2244998"/>
            <a:ext cx="5127441" cy="1511555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151C2-74F8-EF4F-2A30-7E51D8294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026" y="2891309"/>
            <a:ext cx="941926" cy="812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1D4E08-F9C9-E69C-90B8-AD5CD8766108}"/>
                  </a:ext>
                </a:extLst>
              </p:cNvPr>
              <p:cNvSpPr txBox="1"/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∈           .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1D4E08-F9C9-E69C-90B8-AD5CD8766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409" y="2997306"/>
                <a:ext cx="5564840" cy="646331"/>
              </a:xfrm>
              <a:prstGeom prst="rect">
                <a:avLst/>
              </a:prstGeom>
              <a:blipFill>
                <a:blip r:embed="rId6"/>
                <a:stretch>
                  <a:fillRect t="-192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E3B064-9334-20F2-CAF1-E6C5C85F23C6}"/>
              </a:ext>
            </a:extLst>
          </p:cNvPr>
          <p:cNvGrpSpPr/>
          <p:nvPr/>
        </p:nvGrpSpPr>
        <p:grpSpPr>
          <a:xfrm>
            <a:off x="0" y="6298184"/>
            <a:ext cx="12192000" cy="590931"/>
            <a:chOff x="0" y="6298184"/>
            <a:chExt cx="12192000" cy="5909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867BF-8CF8-70FA-A143-056CA66FF446}"/>
                </a:ext>
              </a:extLst>
            </p:cNvPr>
            <p:cNvSpPr txBox="1"/>
            <p:nvPr/>
          </p:nvSpPr>
          <p:spPr>
            <a:xfrm>
              <a:off x="4522840" y="6298184"/>
              <a:ext cx="7669160" cy="590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US" dirty="0" err="1">
                  <a:latin typeface="+mj-lt"/>
                  <a:ea typeface="+mj-ea"/>
                  <a:cs typeface="+mj-cs"/>
                </a:rPr>
                <a:t>Zhe</a:t>
              </a:r>
              <a:r>
                <a:rPr lang="en-US" dirty="0">
                  <a:latin typeface="+mj-lt"/>
                  <a:ea typeface="+mj-ea"/>
                  <a:cs typeface="+mj-cs"/>
                </a:rPr>
                <a:t> Tao, Stephanie Nawas, Jacqueline Mitchell, and Aditya V. Thakur. "Architecture-Preserving Provable Repair of Deep Neural Networks." PLDI 2023.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32E196-7128-07E9-418D-DA3D293FA50F}"/>
                </a:ext>
              </a:extLst>
            </p:cNvPr>
            <p:cNvSpPr txBox="1"/>
            <p:nvPr/>
          </p:nvSpPr>
          <p:spPr>
            <a:xfrm>
              <a:off x="0" y="6480976"/>
              <a:ext cx="653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1381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DFC49B-1CE4-C7EA-4D68-720745EA49CF}"/>
              </a:ext>
            </a:extLst>
          </p:cNvPr>
          <p:cNvGrpSpPr/>
          <p:nvPr/>
        </p:nvGrpSpPr>
        <p:grpSpPr>
          <a:xfrm>
            <a:off x="3240760" y="2290444"/>
            <a:ext cx="5564840" cy="2243254"/>
            <a:chOff x="3240760" y="2290444"/>
            <a:chExt cx="5564840" cy="2243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972092-74B3-EF9C-3B46-02C93B910751}"/>
                </a:ext>
              </a:extLst>
            </p:cNvPr>
            <p:cNvSpPr txBox="1"/>
            <p:nvPr/>
          </p:nvSpPr>
          <p:spPr>
            <a:xfrm>
              <a:off x="4288190" y="2290444"/>
              <a:ext cx="3055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Repair Specification</a:t>
              </a:r>
            </a:p>
          </p:txBody>
        </p:sp>
        <p:sp>
          <p:nvSpPr>
            <p:cNvPr id="22" name="Right Arrow 8">
              <a:extLst>
                <a:ext uri="{FF2B5EF4-FFF2-40B4-BE49-F238E27FC236}">
                  <a16:creationId xmlns:a16="http://schemas.microsoft.com/office/drawing/2014/main" id="{61936BB3-4480-AFEB-C12A-426D9A8CB143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6C398A-1947-75D5-EB58-AA21C1DCA471}"/>
                    </a:ext>
                  </a:extLst>
                </p:cNvPr>
                <p:cNvSpPr txBox="1"/>
                <p:nvPr/>
              </p:nvSpPr>
              <p:spPr>
                <a:xfrm>
                  <a:off x="3240760" y="2943086"/>
                  <a:ext cx="55648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−1.5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≤0.1</m:t>
                        </m:r>
                      </m:oMath>
                    </m:oMathPara>
                  </a14:m>
                  <a:endParaRPr lang="en-US" sz="360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6C398A-1947-75D5-EB58-AA21C1DCA4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760" y="2943086"/>
                  <a:ext cx="5564840" cy="646331"/>
                </a:xfrm>
                <a:prstGeom prst="rect">
                  <a:avLst/>
                </a:prstGeom>
                <a:blipFill>
                  <a:blip r:embed="rId3"/>
                  <a:stretch>
                    <a:fillRect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53BBC6-0F31-7AC3-C79D-A82A7383D488}"/>
              </a:ext>
            </a:extLst>
          </p:cNvPr>
          <p:cNvGrpSpPr/>
          <p:nvPr/>
        </p:nvGrpSpPr>
        <p:grpSpPr>
          <a:xfrm>
            <a:off x="449811" y="3957682"/>
            <a:ext cx="3864235" cy="2877537"/>
            <a:chOff x="449811" y="3957682"/>
            <a:chExt cx="3864235" cy="2877537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64DB0E90-6AE3-3BAC-B209-EDB28043B97C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/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blipFill>
                  <a:blip r:embed="rId4"/>
                  <a:stretch>
                    <a:fillRect l="-8772" t="-6818" r="-877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08BF86-1217-1E53-47F9-2A24C21F8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811" y="3957682"/>
              <a:ext cx="3045106" cy="2232567"/>
              <a:chOff x="7668836" y="-89485"/>
              <a:chExt cx="4397832" cy="32243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EC2DB-C67E-79AB-59A7-5690028D442F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4EC0B9A-8C11-F16F-6B45-2DD7CD8E5B37}"/>
                    </a:ext>
                  </a:extLst>
                </p:cNvPr>
                <p:cNvCxnSpPr>
                  <a:cxnSpLocks/>
                  <a:stCxn id="54" idx="6"/>
                  <a:endCxn id="5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90A1E5-2281-6C7D-9814-EAF534589FEF}"/>
                    </a:ext>
                  </a:extLst>
                </p:cNvPr>
                <p:cNvCxnSpPr>
                  <a:cxnSpLocks/>
                  <a:stCxn id="54" idx="7"/>
                  <a:endCxn id="6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C4C48B8-2039-E87A-5A97-269BDA081A8F}"/>
                    </a:ext>
                  </a:extLst>
                </p:cNvPr>
                <p:cNvCxnSpPr>
                  <a:cxnSpLocks/>
                  <a:stCxn id="54" idx="5"/>
                  <a:endCxn id="5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63AA516-1BE5-8ECA-8EEF-D7BB29C8DC1E}"/>
                    </a:ext>
                  </a:extLst>
                </p:cNvPr>
                <p:cNvCxnSpPr>
                  <a:cxnSpLocks/>
                  <a:stCxn id="52" idx="6"/>
                  <a:endCxn id="5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799016C-0A28-1BEB-355C-F276D189ACED}"/>
                    </a:ext>
                  </a:extLst>
                </p:cNvPr>
                <p:cNvCxnSpPr>
                  <a:cxnSpLocks/>
                  <a:stCxn id="63" idx="6"/>
                  <a:endCxn id="5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70F0F13-9B9D-B1E2-FD16-DCCA5E7C27A8}"/>
                    </a:ext>
                  </a:extLst>
                </p:cNvPr>
                <p:cNvCxnSpPr>
                  <a:cxnSpLocks/>
                  <a:stCxn id="59" idx="6"/>
                  <a:endCxn id="5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FE80AE-9466-F8F2-973F-1D7FC08AF6D2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0BE7AB-3EEF-677C-D3EA-3F1E015FB5EB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B7A15C26-B972-BCE4-2779-A21B084C03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8DC76A6-87BA-4C26-916D-383FFDF7A768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AB209643-6224-57B0-11E8-9430855FC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97A0BAC-AA30-FAC6-C4A4-5C14A482BA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02BF8B0-6496-EB03-091D-7753E221EF81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30E971A8-BABF-A8F3-0DF8-83048483F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12F5145B-63BB-7190-DAE9-C7C60B8E89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16865ED-6073-C566-248D-BD7A78246FF1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62227D-B4AF-6E38-7E89-ACDABAB0DA5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2F74272-DEF0-DC96-8EF9-3A2EA3808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DF7F3B-58D8-E48E-163F-9318489D6477}"/>
              </a:ext>
            </a:extLst>
          </p:cNvPr>
          <p:cNvGrpSpPr/>
          <p:nvPr/>
        </p:nvGrpSpPr>
        <p:grpSpPr>
          <a:xfrm>
            <a:off x="7356746" y="4176501"/>
            <a:ext cx="3856178" cy="2617644"/>
            <a:chOff x="7356746" y="4176501"/>
            <a:chExt cx="3856178" cy="261764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5"/>
                  <a:stretch>
                    <a:fillRect l="-4367" r="-262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19F5E49-1760-ECBB-E58C-72C2177AFD42}"/>
                </a:ext>
              </a:extLst>
            </p:cNvPr>
            <p:cNvGrpSpPr/>
            <p:nvPr/>
          </p:nvGrpSpPr>
          <p:grpSpPr>
            <a:xfrm>
              <a:off x="8094640" y="4176501"/>
              <a:ext cx="2987891" cy="1989157"/>
              <a:chOff x="8094640" y="4176501"/>
              <a:chExt cx="2987891" cy="1989157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2B738F9-96A8-4A60-C506-BF524712E9CE}"/>
                  </a:ext>
                </a:extLst>
              </p:cNvPr>
              <p:cNvCxnSpPr>
                <a:cxnSpLocks/>
                <a:stCxn id="84" idx="6"/>
                <a:endCxn id="89" idx="2"/>
              </p:cNvCxnSpPr>
              <p:nvPr/>
            </p:nvCxnSpPr>
            <p:spPr>
              <a:xfrm>
                <a:off x="8508425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3EC5848-8DF8-A822-3806-19DFACB34945}"/>
                  </a:ext>
                </a:extLst>
              </p:cNvPr>
              <p:cNvCxnSpPr>
                <a:cxnSpLocks/>
                <a:stCxn id="84" idx="7"/>
                <a:endCxn id="93" idx="2"/>
              </p:cNvCxnSpPr>
              <p:nvPr/>
            </p:nvCxnSpPr>
            <p:spPr>
              <a:xfrm flipV="1">
                <a:off x="844782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0988BB22-E478-59AE-5E7B-1ECC818F3EFE}"/>
                  </a:ext>
                </a:extLst>
              </p:cNvPr>
              <p:cNvCxnSpPr>
                <a:cxnSpLocks/>
                <a:stCxn id="84" idx="5"/>
                <a:endCxn id="82" idx="2"/>
              </p:cNvCxnSpPr>
              <p:nvPr/>
            </p:nvCxnSpPr>
            <p:spPr>
              <a:xfrm>
                <a:off x="844782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1BF078D-BF81-BBAC-770D-00CF2F6F8DEB}"/>
                  </a:ext>
                </a:extLst>
              </p:cNvPr>
              <p:cNvCxnSpPr>
                <a:cxnSpLocks/>
                <a:stCxn id="82" idx="6"/>
                <a:endCxn id="85" idx="3"/>
              </p:cNvCxnSpPr>
              <p:nvPr/>
            </p:nvCxnSpPr>
            <p:spPr>
              <a:xfrm flipV="1">
                <a:off x="979547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2E9CEF93-9BDA-629A-0C03-832729BB20DB}"/>
                  </a:ext>
                </a:extLst>
              </p:cNvPr>
              <p:cNvCxnSpPr>
                <a:cxnSpLocks/>
                <a:stCxn id="93" idx="6"/>
                <a:endCxn id="85" idx="1"/>
              </p:cNvCxnSpPr>
              <p:nvPr/>
            </p:nvCxnSpPr>
            <p:spPr>
              <a:xfrm>
                <a:off x="979547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3264ED3-29A9-E066-67CA-314397637308}"/>
                  </a:ext>
                </a:extLst>
              </p:cNvPr>
              <p:cNvCxnSpPr>
                <a:cxnSpLocks/>
                <a:stCxn id="89" idx="6"/>
                <a:endCxn id="85" idx="2"/>
              </p:cNvCxnSpPr>
              <p:nvPr/>
            </p:nvCxnSpPr>
            <p:spPr>
              <a:xfrm>
                <a:off x="9795478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C1195A7-D3BC-F2CB-EFED-11D98920DE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176501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AA6D2BA-E526-BB11-BE6D-8B25CE9F17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4640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8871CDB-967E-027A-E782-9253C3C4CF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68746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F22B096-C99F-3184-CC2B-E77B08998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964185"/>
                <a:ext cx="413785" cy="413784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FC3C135-15F0-E600-E041-7FD6F82211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5751873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Provable Pointwise Repair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16765F-C23B-26E1-AA2E-9B0E4DA97089}"/>
              </a:ext>
            </a:extLst>
          </p:cNvPr>
          <p:cNvSpPr/>
          <p:nvPr/>
        </p:nvSpPr>
        <p:spPr>
          <a:xfrm>
            <a:off x="338488" y="3933091"/>
            <a:ext cx="3215116" cy="28610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8245261E-1AF9-E2C2-8BCC-BF009FF21B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531636" y="434737"/>
              <a:ext cx="2274220" cy="1279249"/>
            </p:xfrm>
            <a:graphic>
              <a:graphicData uri="http://schemas.microsoft.com/office/powerpoint/2016/slidezoom">
                <pslz:sldZm>
                  <pslz:sldZmObj sldId="822" cId="2201917680">
                    <pslz:zmPr id="{29B91880-28D9-449C-A999-44920472DE9C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74220" cy="12792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8245261E-1AF9-E2C2-8BCC-BF009FF21B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31636" y="434737"/>
                <a:ext cx="2274220" cy="12792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002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B303DFB-730E-34F9-6556-81F3684114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8680" y="1453896"/>
            <a:ext cx="4397832" cy="3224340"/>
            <a:chOff x="871694" y="1449784"/>
            <a:chExt cx="4397832" cy="32243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B9163F-3D89-8168-21F2-55685FDCEC3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" idx="6"/>
              <a:endCxn id="25" idx="2"/>
            </p:cNvCxnSpPr>
            <p:nvPr/>
          </p:nvCxnSpPr>
          <p:spPr>
            <a:xfrm>
              <a:off x="1469294" y="3237724"/>
              <a:ext cx="12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054756-9B71-F8A1-8999-1D78769D1C27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" idx="7"/>
              <a:endCxn id="30" idx="2"/>
            </p:cNvCxnSpPr>
            <p:nvPr/>
          </p:nvCxnSpPr>
          <p:spPr>
            <a:xfrm flipV="1">
              <a:off x="1381778" y="2100124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815280-3031-7DA3-C174-EB7E0972CCCE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" idx="5"/>
              <a:endCxn id="17" idx="2"/>
            </p:cNvCxnSpPr>
            <p:nvPr/>
          </p:nvCxnSpPr>
          <p:spPr>
            <a:xfrm>
              <a:off x="1381778" y="3449008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CC5FDF-E672-1106-CAA3-5DB33BD9EFE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7" idx="6"/>
              <a:endCxn id="20" idx="3"/>
            </p:cNvCxnSpPr>
            <p:nvPr/>
          </p:nvCxnSpPr>
          <p:spPr>
            <a:xfrm flipV="1">
              <a:off x="3328094" y="3449008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D2F657-115D-CD4D-3EC4-29BF033EF5B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0" idx="6"/>
              <a:endCxn id="20" idx="1"/>
            </p:cNvCxnSpPr>
            <p:nvPr/>
          </p:nvCxnSpPr>
          <p:spPr>
            <a:xfrm>
              <a:off x="3328094" y="2100124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469ECD-03EC-C8F9-59AB-3CB053B28061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6"/>
              <a:endCxn id="20" idx="2"/>
            </p:cNvCxnSpPr>
            <p:nvPr/>
          </p:nvCxnSpPr>
          <p:spPr>
            <a:xfrm>
              <a:off x="3328094" y="3237724"/>
              <a:ext cx="12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A0AB862-918A-5011-796F-9CE38D1BC48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17140" y="2204340"/>
                  <a:ext cx="9671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A0AB862-918A-5011-796F-9CE38D1BC48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140" y="2204340"/>
                  <a:ext cx="96715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964CFE2-C367-4456-61DB-B2226E1E4BD2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2730494" y="18013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964CFE2-C367-4456-61DB-B2226E1E4BD2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1801324"/>
                  <a:ext cx="597600" cy="597600"/>
                </a:xfrm>
                <a:prstGeom prst="ellipse">
                  <a:avLst/>
                </a:prstGeom>
                <a:blipFill>
                  <a:blip r:embed="rId4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C127499-3B42-0E26-B310-6392F7DA604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801565" y="1449784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+0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C127499-3B42-0E26-B310-6392F7DA6040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565" y="1449784"/>
                  <a:ext cx="3168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BC45E13-6754-DDA9-5085-50AA1D1DE1CD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871694" y="2938924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BC45E13-6754-DDA9-5085-50AA1D1DE1CD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94" y="2938924"/>
                  <a:ext cx="597600" cy="597600"/>
                </a:xfrm>
                <a:prstGeom prst="ellipse">
                  <a:avLst/>
                </a:prstGeom>
                <a:blipFill>
                  <a:blip r:embed="rId6"/>
                  <a:stretch>
                    <a:fillRect l="-1632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B00A512-1226-D0F0-C481-88898381CAB6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4589294" y="2938924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B00A512-1226-D0F0-C481-88898381CAB6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294" y="2938924"/>
                  <a:ext cx="597600" cy="597600"/>
                </a:xfrm>
                <a:prstGeom prst="ellipse">
                  <a:avLst/>
                </a:prstGeom>
                <a:blipFill>
                  <a:blip r:embed="rId7"/>
                  <a:stretch>
                    <a:fillRect l="-1428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0541DF2-ED17-135D-1EF7-4C99DEF12BA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705880" y="2896787"/>
                  <a:ext cx="8509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0541DF2-ED17-135D-1EF7-4C99DEF12BA8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880" y="2896787"/>
                  <a:ext cx="8509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5A08A41-04CF-DDA4-2853-771A5EBC3A33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2730494" y="29389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5A08A41-04CF-DDA4-2853-771A5EBC3A33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2938924"/>
                  <a:ext cx="597600" cy="597600"/>
                </a:xfrm>
                <a:prstGeom prst="ellipse">
                  <a:avLst/>
                </a:prstGeom>
                <a:blipFill>
                  <a:blip r:embed="rId9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8454F1-2B20-2FC1-8234-92E7721B573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800142" y="2593853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8454F1-2B20-2FC1-8234-92E7721B573D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142" y="2593853"/>
                  <a:ext cx="3168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E4A767C-B659-D3F4-8527-71D21DC7E05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84666" y="3544719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E4A767C-B659-D3F4-8527-71D21DC7E051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666" y="3544719"/>
                  <a:ext cx="3168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C6EB763-CDFB-01FB-ADF3-058FF47FE44C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2730494" y="40765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C6EB763-CDFB-01FB-ADF3-058FF47FE44C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4076524"/>
                  <a:ext cx="597600" cy="597600"/>
                </a:xfrm>
                <a:prstGeom prst="ellipse">
                  <a:avLst/>
                </a:prstGeom>
                <a:blipFill>
                  <a:blip r:embed="rId12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7937A46-83D9-3037-7033-E80998B32ED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97296" y="3722713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7937A46-83D9-3037-7033-E80998B32ED4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7296" y="3722713"/>
                  <a:ext cx="3168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45AF9A0-C344-02C6-5304-CC8198F09F0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444526" y="2621842"/>
                  <a:ext cx="825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45AF9A0-C344-02C6-5304-CC8198F09F04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26" y="2621842"/>
                  <a:ext cx="82500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E6BD233-C43C-E390-22A9-5E7817702EB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41760" y="2153619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E6BD233-C43C-E390-22A9-5E7817702EBA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2153619"/>
                  <a:ext cx="3168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9DA177-43C6-2690-A4B9-B7BE884A63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41760" y="2868296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9DA177-43C6-2690-A4B9-B7BE884A6315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2868296"/>
                  <a:ext cx="31680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9376E2-EB2D-2151-56AA-0EBF6C41A87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41760" y="3475530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9376E2-EB2D-2151-56AA-0EBF6C41A87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3475530"/>
                  <a:ext cx="316800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3DDFEAC-BAE3-4EC4-B799-90DA2D51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DNN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0FBD30-39FB-DFC2-CA6A-1C3EDAA09DF8}"/>
                  </a:ext>
                </a:extLst>
              </p:cNvPr>
              <p:cNvSpPr txBox="1"/>
              <p:nvPr/>
            </p:nvSpPr>
            <p:spPr>
              <a:xfrm>
                <a:off x="213390" y="5300221"/>
                <a:ext cx="1155186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0FBD30-39FB-DFC2-CA6A-1C3EDAA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0" y="5300221"/>
                <a:ext cx="11551860" cy="5068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5C98A7E-EAE5-05F2-6FA7-75BB6C283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10476" y="2060685"/>
                <a:ext cx="5202906" cy="219512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Clr>
                    <a:schemeClr val="bg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m:rPr>
                        <m:aln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d>
                  </m:oMath>
                </a14:m>
                <a:endParaRPr lang="en-US" sz="180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Clr>
                    <a:schemeClr val="bg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m:rPr>
                        <m:aln/>
                      </m:rP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sz="18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Clr>
                    <a:schemeClr val="bg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m:rPr>
                        <m:aln/>
                      </m:rP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d>
                  </m:oMath>
                </a14:m>
                <a:endParaRPr lang="en-US" sz="180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Clr>
                    <a:schemeClr val="bg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m:rPr>
                        <m:aln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endParaRPr lang="en-US" sz="1800" b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5C98A7E-EAE5-05F2-6FA7-75BB6C283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0476" y="2060685"/>
                <a:ext cx="5202906" cy="2195128"/>
              </a:xfrm>
              <a:blipFill>
                <a:blip r:embed="rId19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78E6D14-456B-A0E1-3FB6-473CA94024B7}"/>
                  </a:ext>
                </a:extLst>
              </p:cNvPr>
              <p:cNvSpPr/>
              <p:nvPr/>
            </p:nvSpPr>
            <p:spPr>
              <a:xfrm>
                <a:off x="5668784" y="6068426"/>
                <a:ext cx="6523216" cy="728504"/>
              </a:xfrm>
              <a:prstGeom prst="roundRect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neurons have </a:t>
                </a:r>
                <a:r>
                  <a:rPr lang="en-US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ReLU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activation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78E6D14-456B-A0E1-3FB6-473CA9402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784" y="6068426"/>
                <a:ext cx="6523216" cy="728504"/>
              </a:xfrm>
              <a:prstGeom prst="roundRect">
                <a:avLst/>
              </a:prstGeom>
              <a:blipFill>
                <a:blip r:embed="rId20"/>
                <a:stretch>
                  <a:fillRect t="-181356" b="-266102"/>
                </a:stretch>
              </a:blip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FA87A212-7EE5-D974-8D30-66713B380B81}"/>
              </a:ext>
            </a:extLst>
          </p:cNvPr>
          <p:cNvSpPr>
            <a:spLocks noChangeAspect="1"/>
          </p:cNvSpPr>
          <p:nvPr/>
        </p:nvSpPr>
        <p:spPr>
          <a:xfrm>
            <a:off x="5841580" y="6266060"/>
            <a:ext cx="379703" cy="369332"/>
          </a:xfrm>
          <a:prstGeom prst="ellipse">
            <a:avLst/>
          </a:prstGeom>
          <a:noFill/>
          <a:ln w="508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C9BA85-F828-B45D-683E-1A4BA6E1840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7620" y="1777860"/>
            <a:ext cx="3556000" cy="3048001"/>
          </a:xfrm>
          <a:prstGeom prst="rect">
            <a:avLst/>
          </a:prstGeom>
        </p:spPr>
      </p:pic>
      <p:cxnSp>
        <p:nvCxnSpPr>
          <p:cNvPr id="42" name="e01">
            <a:extLst>
              <a:ext uri="{FF2B5EF4-FFF2-40B4-BE49-F238E27FC236}">
                <a16:creationId xmlns:a16="http://schemas.microsoft.com/office/drawing/2014/main" id="{0BB703B4-601D-8F9F-3C07-95BE53545DA9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>
            <a:off x="1466280" y="3241836"/>
            <a:ext cx="12612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00">
            <a:extLst>
              <a:ext uri="{FF2B5EF4-FFF2-40B4-BE49-F238E27FC236}">
                <a16:creationId xmlns:a16="http://schemas.microsoft.com/office/drawing/2014/main" id="{1F495DC6-678E-16BE-04AB-8CCA4C58DF03}"/>
              </a:ext>
            </a:extLst>
          </p:cNvPr>
          <p:cNvCxnSpPr>
            <a:cxnSpLocks/>
            <a:stCxn id="52" idx="7"/>
            <a:endCxn id="50" idx="2"/>
          </p:cNvCxnSpPr>
          <p:nvPr/>
        </p:nvCxnSpPr>
        <p:spPr>
          <a:xfrm flipV="1">
            <a:off x="1378764" y="2104236"/>
            <a:ext cx="1348716" cy="92631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02">
            <a:extLst>
              <a:ext uri="{FF2B5EF4-FFF2-40B4-BE49-F238E27FC236}">
                <a16:creationId xmlns:a16="http://schemas.microsoft.com/office/drawing/2014/main" id="{A26B8B82-A153-FEB7-2A4D-36D3754EF680}"/>
              </a:ext>
            </a:extLst>
          </p:cNvPr>
          <p:cNvCxnSpPr>
            <a:cxnSpLocks/>
            <a:stCxn id="52" idx="5"/>
            <a:endCxn id="58" idx="2"/>
          </p:cNvCxnSpPr>
          <p:nvPr/>
        </p:nvCxnSpPr>
        <p:spPr>
          <a:xfrm>
            <a:off x="1378764" y="3453120"/>
            <a:ext cx="1348716" cy="92631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12">
            <a:extLst>
              <a:ext uri="{FF2B5EF4-FFF2-40B4-BE49-F238E27FC236}">
                <a16:creationId xmlns:a16="http://schemas.microsoft.com/office/drawing/2014/main" id="{A9DDAD4B-7229-2499-1CC7-A07CC3079D8C}"/>
              </a:ext>
            </a:extLst>
          </p:cNvPr>
          <p:cNvCxnSpPr>
            <a:cxnSpLocks/>
            <a:stCxn id="58" idx="6"/>
            <a:endCxn id="53" idx="3"/>
          </p:cNvCxnSpPr>
          <p:nvPr/>
        </p:nvCxnSpPr>
        <p:spPr>
          <a:xfrm flipV="1">
            <a:off x="3325080" y="3453120"/>
            <a:ext cx="1348716" cy="92631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10">
            <a:extLst>
              <a:ext uri="{FF2B5EF4-FFF2-40B4-BE49-F238E27FC236}">
                <a16:creationId xmlns:a16="http://schemas.microsoft.com/office/drawing/2014/main" id="{3925C40E-FA67-BFD2-5EC8-389921F2D70C}"/>
              </a:ext>
            </a:extLst>
          </p:cNvPr>
          <p:cNvCxnSpPr>
            <a:cxnSpLocks/>
            <a:stCxn id="50" idx="6"/>
            <a:endCxn id="53" idx="1"/>
          </p:cNvCxnSpPr>
          <p:nvPr/>
        </p:nvCxnSpPr>
        <p:spPr>
          <a:xfrm>
            <a:off x="3325080" y="2104236"/>
            <a:ext cx="1348716" cy="92631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11">
            <a:extLst>
              <a:ext uri="{FF2B5EF4-FFF2-40B4-BE49-F238E27FC236}">
                <a16:creationId xmlns:a16="http://schemas.microsoft.com/office/drawing/2014/main" id="{8ECF0DAC-2712-C5B7-9510-BB35F2CE9535}"/>
              </a:ext>
            </a:extLst>
          </p:cNvPr>
          <p:cNvCxnSpPr>
            <a:cxnSpLocks/>
            <a:stCxn id="55" idx="6"/>
            <a:endCxn id="53" idx="2"/>
          </p:cNvCxnSpPr>
          <p:nvPr/>
        </p:nvCxnSpPr>
        <p:spPr>
          <a:xfrm>
            <a:off x="3325080" y="3241836"/>
            <a:ext cx="12612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w10">
                <a:extLst>
                  <a:ext uri="{FF2B5EF4-FFF2-40B4-BE49-F238E27FC236}">
                    <a16:creationId xmlns:a16="http://schemas.microsoft.com/office/drawing/2014/main" id="{FA18643C-3FC0-F5F5-4C51-F3E37B6A9869}"/>
                  </a:ext>
                </a:extLst>
              </p:cNvPr>
              <p:cNvSpPr txBox="1"/>
              <p:nvPr/>
            </p:nvSpPr>
            <p:spPr>
              <a:xfrm>
                <a:off x="3814126" y="2208452"/>
                <a:ext cx="967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9" name="w10">
                <a:extLst>
                  <a:ext uri="{FF2B5EF4-FFF2-40B4-BE49-F238E27FC236}">
                    <a16:creationId xmlns:a16="http://schemas.microsoft.com/office/drawing/2014/main" id="{FA18643C-3FC0-F5F5-4C51-F3E37B6A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126" y="2208452"/>
                <a:ext cx="96715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X10">
                <a:extLst>
                  <a:ext uri="{FF2B5EF4-FFF2-40B4-BE49-F238E27FC236}">
                    <a16:creationId xmlns:a16="http://schemas.microsoft.com/office/drawing/2014/main" id="{2E95B819-C8D2-835D-9BEA-B824E3987E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7480" y="1805436"/>
                <a:ext cx="597600" cy="597600"/>
              </a:xfrm>
              <a:prstGeom prst="ellipse">
                <a:avLst/>
              </a:prstGeom>
              <a:noFill/>
              <a:ln w="50800" cmpd="dbl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X10">
                <a:extLst>
                  <a:ext uri="{FF2B5EF4-FFF2-40B4-BE49-F238E27FC236}">
                    <a16:creationId xmlns:a16="http://schemas.microsoft.com/office/drawing/2014/main" id="{2E95B819-C8D2-835D-9BEA-B824E3987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80" y="1805436"/>
                <a:ext cx="597600" cy="597600"/>
              </a:xfrm>
              <a:prstGeom prst="ellipse">
                <a:avLst/>
              </a:prstGeom>
              <a:blipFill>
                <a:blip r:embed="rId23"/>
                <a:stretch>
                  <a:fillRect l="-9615"/>
                </a:stretch>
              </a:blipFill>
              <a:ln w="50800" cmpd="dbl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b10">
                <a:extLst>
                  <a:ext uri="{FF2B5EF4-FFF2-40B4-BE49-F238E27FC236}">
                    <a16:creationId xmlns:a16="http://schemas.microsoft.com/office/drawing/2014/main" id="{211B4751-E31F-2ADC-6780-40588E695F3B}"/>
                  </a:ext>
                </a:extLst>
              </p:cNvPr>
              <p:cNvSpPr txBox="1"/>
              <p:nvPr/>
            </p:nvSpPr>
            <p:spPr>
              <a:xfrm>
                <a:off x="2798551" y="1453896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1" name="b10">
                <a:extLst>
                  <a:ext uri="{FF2B5EF4-FFF2-40B4-BE49-F238E27FC236}">
                    <a16:creationId xmlns:a16="http://schemas.microsoft.com/office/drawing/2014/main" id="{211B4751-E31F-2ADC-6780-40588E69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551" y="1453896"/>
                <a:ext cx="316800" cy="369332"/>
              </a:xfrm>
              <a:prstGeom prst="rect">
                <a:avLst/>
              </a:prstGeom>
              <a:blipFill>
                <a:blip r:embed="rId24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X00">
                <a:extLst>
                  <a:ext uri="{FF2B5EF4-FFF2-40B4-BE49-F238E27FC236}">
                    <a16:creationId xmlns:a16="http://schemas.microsoft.com/office/drawing/2014/main" id="{915CA39E-16B8-3D87-81BA-F249471420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8680" y="2943036"/>
                <a:ext cx="597600" cy="5976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X00">
                <a:extLst>
                  <a:ext uri="{FF2B5EF4-FFF2-40B4-BE49-F238E27FC236}">
                    <a16:creationId xmlns:a16="http://schemas.microsoft.com/office/drawing/2014/main" id="{915CA39E-16B8-3D87-81BA-F24947142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" y="2943036"/>
                <a:ext cx="597600" cy="597600"/>
              </a:xfrm>
              <a:prstGeom prst="ellipse">
                <a:avLst/>
              </a:prstGeom>
              <a:blipFill>
                <a:blip r:embed="rId6"/>
                <a:stretch>
                  <a:fillRect l="-1632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X20">
                <a:extLst>
                  <a:ext uri="{FF2B5EF4-FFF2-40B4-BE49-F238E27FC236}">
                    <a16:creationId xmlns:a16="http://schemas.microsoft.com/office/drawing/2014/main" id="{D49C58C2-DA25-A9CD-9DDD-0D3EBABFB5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6280" y="2943036"/>
                <a:ext cx="597600" cy="597600"/>
              </a:xfrm>
              <a:prstGeom prst="ellipse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X20">
                <a:extLst>
                  <a:ext uri="{FF2B5EF4-FFF2-40B4-BE49-F238E27FC236}">
                    <a16:creationId xmlns:a16="http://schemas.microsoft.com/office/drawing/2014/main" id="{D49C58C2-DA25-A9CD-9DDD-0D3EBABFB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280" y="2943036"/>
                <a:ext cx="597600" cy="597600"/>
              </a:xfrm>
              <a:prstGeom prst="ellipse">
                <a:avLst/>
              </a:prstGeom>
              <a:blipFill>
                <a:blip r:embed="rId25"/>
                <a:stretch>
                  <a:fillRect l="-14286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w11">
                <a:extLst>
                  <a:ext uri="{FF2B5EF4-FFF2-40B4-BE49-F238E27FC236}">
                    <a16:creationId xmlns:a16="http://schemas.microsoft.com/office/drawing/2014/main" id="{E86706A7-1DE8-44C4-E663-CA919DF7A050}"/>
                  </a:ext>
                </a:extLst>
              </p:cNvPr>
              <p:cNvSpPr txBox="1"/>
              <p:nvPr/>
            </p:nvSpPr>
            <p:spPr>
              <a:xfrm>
                <a:off x="3702866" y="2900899"/>
                <a:ext cx="850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4" name="w11">
                <a:extLst>
                  <a:ext uri="{FF2B5EF4-FFF2-40B4-BE49-F238E27FC236}">
                    <a16:creationId xmlns:a16="http://schemas.microsoft.com/office/drawing/2014/main" id="{E86706A7-1DE8-44C4-E663-CA919DF7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866" y="2900899"/>
                <a:ext cx="850936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X11">
                <a:extLst>
                  <a:ext uri="{FF2B5EF4-FFF2-40B4-BE49-F238E27FC236}">
                    <a16:creationId xmlns:a16="http://schemas.microsoft.com/office/drawing/2014/main" id="{2D0ED168-2712-E88E-3DA7-32EC5F4549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7480" y="2943036"/>
                <a:ext cx="597600" cy="597600"/>
              </a:xfrm>
              <a:prstGeom prst="ellipse">
                <a:avLst/>
              </a:prstGeom>
              <a:noFill/>
              <a:ln w="50800" cmpd="dbl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X11">
                <a:extLst>
                  <a:ext uri="{FF2B5EF4-FFF2-40B4-BE49-F238E27FC236}">
                    <a16:creationId xmlns:a16="http://schemas.microsoft.com/office/drawing/2014/main" id="{2D0ED168-2712-E88E-3DA7-32EC5F454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80" y="2943036"/>
                <a:ext cx="597600" cy="597600"/>
              </a:xfrm>
              <a:prstGeom prst="ellipse">
                <a:avLst/>
              </a:prstGeom>
              <a:blipFill>
                <a:blip r:embed="rId27"/>
                <a:stretch>
                  <a:fillRect l="-9615"/>
                </a:stretch>
              </a:blipFill>
              <a:ln w="50800" cmpd="dbl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b11">
                <a:extLst>
                  <a:ext uri="{FF2B5EF4-FFF2-40B4-BE49-F238E27FC236}">
                    <a16:creationId xmlns:a16="http://schemas.microsoft.com/office/drawing/2014/main" id="{9CA200CB-EEF1-57D2-D996-5834F6645EB8}"/>
                  </a:ext>
                </a:extLst>
              </p:cNvPr>
              <p:cNvSpPr txBox="1"/>
              <p:nvPr/>
            </p:nvSpPr>
            <p:spPr>
              <a:xfrm>
                <a:off x="2797128" y="2597965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6" name="b11">
                <a:extLst>
                  <a:ext uri="{FF2B5EF4-FFF2-40B4-BE49-F238E27FC236}">
                    <a16:creationId xmlns:a16="http://schemas.microsoft.com/office/drawing/2014/main" id="{9CA200CB-EEF1-57D2-D996-5834F6645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128" y="2597965"/>
                <a:ext cx="316800" cy="369332"/>
              </a:xfrm>
              <a:prstGeom prst="rect">
                <a:avLst/>
              </a:prstGeom>
              <a:blipFill>
                <a:blip r:embed="rId28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w12">
                <a:extLst>
                  <a:ext uri="{FF2B5EF4-FFF2-40B4-BE49-F238E27FC236}">
                    <a16:creationId xmlns:a16="http://schemas.microsoft.com/office/drawing/2014/main" id="{80D33437-51B6-B69E-4BD4-703EE347A313}"/>
                  </a:ext>
                </a:extLst>
              </p:cNvPr>
              <p:cNvSpPr txBox="1"/>
              <p:nvPr/>
            </p:nvSpPr>
            <p:spPr>
              <a:xfrm>
                <a:off x="3881652" y="3548831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7" name="w12">
                <a:extLst>
                  <a:ext uri="{FF2B5EF4-FFF2-40B4-BE49-F238E27FC236}">
                    <a16:creationId xmlns:a16="http://schemas.microsoft.com/office/drawing/2014/main" id="{80D33437-51B6-B69E-4BD4-703EE347A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52" y="3548831"/>
                <a:ext cx="316800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X12">
                <a:extLst>
                  <a:ext uri="{FF2B5EF4-FFF2-40B4-BE49-F238E27FC236}">
                    <a16:creationId xmlns:a16="http://schemas.microsoft.com/office/drawing/2014/main" id="{EE19CC6D-2641-3ED7-19CC-A354D9B9DA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7480" y="4080636"/>
                <a:ext cx="597600" cy="597600"/>
              </a:xfrm>
              <a:prstGeom prst="ellipse">
                <a:avLst/>
              </a:prstGeom>
              <a:noFill/>
              <a:ln w="50800" cmpd="dbl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X12">
                <a:extLst>
                  <a:ext uri="{FF2B5EF4-FFF2-40B4-BE49-F238E27FC236}">
                    <a16:creationId xmlns:a16="http://schemas.microsoft.com/office/drawing/2014/main" id="{EE19CC6D-2641-3ED7-19CC-A354D9B9D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80" y="4080636"/>
                <a:ext cx="597600" cy="597600"/>
              </a:xfrm>
              <a:prstGeom prst="ellipse">
                <a:avLst/>
              </a:prstGeom>
              <a:blipFill>
                <a:blip r:embed="rId30"/>
                <a:stretch>
                  <a:fillRect l="-9615"/>
                </a:stretch>
              </a:blipFill>
              <a:ln w="50800" cmpd="dbl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b12">
                <a:extLst>
                  <a:ext uri="{FF2B5EF4-FFF2-40B4-BE49-F238E27FC236}">
                    <a16:creationId xmlns:a16="http://schemas.microsoft.com/office/drawing/2014/main" id="{08D1A423-4F52-54C7-EE7F-B244D6F0A4F9}"/>
                  </a:ext>
                </a:extLst>
              </p:cNvPr>
              <p:cNvSpPr txBox="1"/>
              <p:nvPr/>
            </p:nvSpPr>
            <p:spPr>
              <a:xfrm>
                <a:off x="2794282" y="3726825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9" name="b12">
                <a:extLst>
                  <a:ext uri="{FF2B5EF4-FFF2-40B4-BE49-F238E27FC236}">
                    <a16:creationId xmlns:a16="http://schemas.microsoft.com/office/drawing/2014/main" id="{08D1A423-4F52-54C7-EE7F-B244D6F0A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282" y="3726825"/>
                <a:ext cx="316800" cy="369332"/>
              </a:xfrm>
              <a:prstGeom prst="rect">
                <a:avLst/>
              </a:prstGeom>
              <a:blipFill>
                <a:blip r:embed="rId31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b20">
                <a:extLst>
                  <a:ext uri="{FF2B5EF4-FFF2-40B4-BE49-F238E27FC236}">
                    <a16:creationId xmlns:a16="http://schemas.microsoft.com/office/drawing/2014/main" id="{443511AD-3CE5-619E-AC61-4C8B126767DB}"/>
                  </a:ext>
                </a:extLst>
              </p:cNvPr>
              <p:cNvSpPr txBox="1"/>
              <p:nvPr/>
            </p:nvSpPr>
            <p:spPr>
              <a:xfrm>
                <a:off x="4441512" y="2625954"/>
                <a:ext cx="825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b20">
                <a:extLst>
                  <a:ext uri="{FF2B5EF4-FFF2-40B4-BE49-F238E27FC236}">
                    <a16:creationId xmlns:a16="http://schemas.microsoft.com/office/drawing/2014/main" id="{443511AD-3CE5-619E-AC61-4C8B12676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512" y="2625954"/>
                <a:ext cx="825000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w00">
                <a:extLst>
                  <a:ext uri="{FF2B5EF4-FFF2-40B4-BE49-F238E27FC236}">
                    <a16:creationId xmlns:a16="http://schemas.microsoft.com/office/drawing/2014/main" id="{87237CC3-7E59-4DD8-01CC-62967C5CF268}"/>
                  </a:ext>
                </a:extLst>
              </p:cNvPr>
              <p:cNvSpPr txBox="1"/>
              <p:nvPr/>
            </p:nvSpPr>
            <p:spPr>
              <a:xfrm>
                <a:off x="1738746" y="2157731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3" name="w00">
                <a:extLst>
                  <a:ext uri="{FF2B5EF4-FFF2-40B4-BE49-F238E27FC236}">
                    <a16:creationId xmlns:a16="http://schemas.microsoft.com/office/drawing/2014/main" id="{87237CC3-7E59-4DD8-01CC-62967C5CF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46" y="2157731"/>
                <a:ext cx="316800" cy="369332"/>
              </a:xfrm>
              <a:prstGeom prst="rect">
                <a:avLst/>
              </a:prstGeom>
              <a:blipFill>
                <a:blip r:embed="rId33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w01">
                <a:extLst>
                  <a:ext uri="{FF2B5EF4-FFF2-40B4-BE49-F238E27FC236}">
                    <a16:creationId xmlns:a16="http://schemas.microsoft.com/office/drawing/2014/main" id="{99381990-99E7-0104-9A90-1B9DD1121528}"/>
                  </a:ext>
                </a:extLst>
              </p:cNvPr>
              <p:cNvSpPr txBox="1"/>
              <p:nvPr/>
            </p:nvSpPr>
            <p:spPr>
              <a:xfrm>
                <a:off x="1738746" y="2872408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4" name="w01">
                <a:extLst>
                  <a:ext uri="{FF2B5EF4-FFF2-40B4-BE49-F238E27FC236}">
                    <a16:creationId xmlns:a16="http://schemas.microsoft.com/office/drawing/2014/main" id="{99381990-99E7-0104-9A90-1B9DD1121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46" y="2872408"/>
                <a:ext cx="316800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w02">
                <a:extLst>
                  <a:ext uri="{FF2B5EF4-FFF2-40B4-BE49-F238E27FC236}">
                    <a16:creationId xmlns:a16="http://schemas.microsoft.com/office/drawing/2014/main" id="{BE9764B6-F106-F6AD-A94A-F31DDD030F43}"/>
                  </a:ext>
                </a:extLst>
              </p:cNvPr>
              <p:cNvSpPr txBox="1"/>
              <p:nvPr/>
            </p:nvSpPr>
            <p:spPr>
              <a:xfrm>
                <a:off x="1738746" y="3479642"/>
                <a:ext cx="31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6" name="w02">
                <a:extLst>
                  <a:ext uri="{FF2B5EF4-FFF2-40B4-BE49-F238E27FC236}">
                    <a16:creationId xmlns:a16="http://schemas.microsoft.com/office/drawing/2014/main" id="{BE9764B6-F106-F6AD-A94A-F31DDD03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46" y="3479642"/>
                <a:ext cx="316800" cy="369332"/>
              </a:xfrm>
              <a:prstGeom prst="rect">
                <a:avLst/>
              </a:prstGeom>
              <a:blipFill>
                <a:blip r:embed="rId35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44796E8-0AFF-A1C2-E09C-0F4FA71BA16D}"/>
              </a:ext>
            </a:extLst>
          </p:cNvPr>
          <p:cNvSpPr/>
          <p:nvPr/>
        </p:nvSpPr>
        <p:spPr>
          <a:xfrm>
            <a:off x="743712" y="1453896"/>
            <a:ext cx="4506038" cy="333602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8301234-652B-FE6E-1C90-A814C4C8A2B3}"/>
              </a:ext>
            </a:extLst>
          </p:cNvPr>
          <p:cNvSpPr/>
          <p:nvPr/>
        </p:nvSpPr>
        <p:spPr>
          <a:xfrm>
            <a:off x="2587448" y="1690688"/>
            <a:ext cx="2662302" cy="309923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487FB24-4FFB-5028-9BB6-219349DF9D89}"/>
              </a:ext>
            </a:extLst>
          </p:cNvPr>
          <p:cNvSpPr/>
          <p:nvPr/>
        </p:nvSpPr>
        <p:spPr>
          <a:xfrm>
            <a:off x="2643968" y="4007593"/>
            <a:ext cx="753162" cy="7204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BE5A51A-0998-2B7D-DA22-B328B9AF8542}"/>
              </a:ext>
            </a:extLst>
          </p:cNvPr>
          <p:cNvSpPr/>
          <p:nvPr/>
        </p:nvSpPr>
        <p:spPr>
          <a:xfrm>
            <a:off x="2650064" y="2878095"/>
            <a:ext cx="753162" cy="7204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50278BC-955C-661B-11BC-D4EF069D2C8D}"/>
              </a:ext>
            </a:extLst>
          </p:cNvPr>
          <p:cNvSpPr/>
          <p:nvPr/>
        </p:nvSpPr>
        <p:spPr>
          <a:xfrm>
            <a:off x="2653977" y="1736938"/>
            <a:ext cx="753162" cy="7204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918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49" grpId="1"/>
      <p:bldP spid="49" grpId="2"/>
      <p:bldP spid="49" grpId="3"/>
      <p:bldP spid="50" grpId="0" animBg="1"/>
      <p:bldP spid="50" grpId="1" animBg="1"/>
      <p:bldP spid="50" grpId="2" animBg="1"/>
      <p:bldP spid="50" grpId="3" animBg="1"/>
      <p:bldP spid="51" grpId="0"/>
      <p:bldP spid="51" grpId="1"/>
      <p:bldP spid="53" grpId="0" animBg="1"/>
      <p:bldP spid="53" grpId="1" animBg="1"/>
      <p:bldP spid="54" grpId="0"/>
      <p:bldP spid="54" grpId="1"/>
      <p:bldP spid="54" grpId="2"/>
      <p:bldP spid="54" grpId="3"/>
      <p:bldP spid="55" grpId="0" animBg="1"/>
      <p:bldP spid="55" grpId="1" animBg="1"/>
      <p:bldP spid="55" grpId="2" animBg="1"/>
      <p:bldP spid="55" grpId="3" animBg="1"/>
      <p:bldP spid="56" grpId="0"/>
      <p:bldP spid="56" grpId="1"/>
      <p:bldP spid="57" grpId="0"/>
      <p:bldP spid="57" grpId="1"/>
      <p:bldP spid="57" grpId="2"/>
      <p:bldP spid="57" grpId="3"/>
      <p:bldP spid="58" grpId="0" animBg="1"/>
      <p:bldP spid="58" grpId="1" animBg="1"/>
      <p:bldP spid="58" grpId="2" animBg="1"/>
      <p:bldP spid="58" grpId="3" animBg="1"/>
      <p:bldP spid="59" grpId="0"/>
      <p:bldP spid="59" grpId="1"/>
      <p:bldP spid="60" grpId="0"/>
      <p:bldP spid="60" grpId="1"/>
      <p:bldP spid="63" grpId="0"/>
      <p:bldP spid="63" grpId="1"/>
      <p:bldP spid="64" grpId="0"/>
      <p:bldP spid="64" grpId="1"/>
      <p:bldP spid="66" grpId="0"/>
      <p:bldP spid="66" grpId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9F71BFA3-C19E-4944-D3A2-C0A7BF2F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20" y="1777860"/>
            <a:ext cx="3556000" cy="3048001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3DDFEAC-BAE3-4EC4-B799-90DA2D51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DNN Semantics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EC5734-667A-5878-62AE-D01E35B2E457}"/>
              </a:ext>
            </a:extLst>
          </p:cNvPr>
          <p:cNvGrpSpPr/>
          <p:nvPr/>
        </p:nvGrpSpPr>
        <p:grpSpPr>
          <a:xfrm>
            <a:off x="871694" y="1449784"/>
            <a:ext cx="4397832" cy="3224340"/>
            <a:chOff x="7668836" y="-89485"/>
            <a:chExt cx="4397832" cy="322434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30B31F0-E847-2B49-E311-8476F98DA59E}"/>
                </a:ext>
              </a:extLst>
            </p:cNvPr>
            <p:cNvGrpSpPr/>
            <p:nvPr/>
          </p:nvGrpSpPr>
          <p:grpSpPr>
            <a:xfrm>
              <a:off x="7668836" y="-89485"/>
              <a:ext cx="4397832" cy="3224340"/>
              <a:chOff x="1258623" y="2454250"/>
              <a:chExt cx="4397832" cy="322434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C2B9163F-3D89-8168-21F2-55685FDCEC36}"/>
                  </a:ext>
                </a:extLst>
              </p:cNvPr>
              <p:cNvCxnSpPr>
                <a:cxnSpLocks/>
                <a:stCxn id="19" idx="6"/>
                <a:endCxn id="25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054756-9B71-F8A1-8999-1D78769D1C27}"/>
                  </a:ext>
                </a:extLst>
              </p:cNvPr>
              <p:cNvCxnSpPr>
                <a:cxnSpLocks/>
                <a:stCxn id="19" idx="7"/>
                <a:endCxn id="30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A815280-3031-7DA3-C174-EB7E0972CCCE}"/>
                  </a:ext>
                </a:extLst>
              </p:cNvPr>
              <p:cNvCxnSpPr>
                <a:cxnSpLocks/>
                <a:stCxn id="19" idx="5"/>
                <a:endCxn id="17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5CC5FDF-E672-1106-CAA3-5DB33BD9EFEF}"/>
                  </a:ext>
                </a:extLst>
              </p:cNvPr>
              <p:cNvCxnSpPr>
                <a:cxnSpLocks/>
                <a:stCxn id="17" idx="6"/>
                <a:endCxn id="20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FD2F657-115D-CD4D-3EC4-29BF033EF5B0}"/>
                  </a:ext>
                </a:extLst>
              </p:cNvPr>
              <p:cNvCxnSpPr>
                <a:cxnSpLocks/>
                <a:stCxn id="30" idx="6"/>
                <a:endCxn id="20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469ECD-03EC-C8F9-59AB-3CB053B28061}"/>
                  </a:ext>
                </a:extLst>
              </p:cNvPr>
              <p:cNvCxnSpPr>
                <a:cxnSpLocks/>
                <a:stCxn id="25" idx="6"/>
                <a:endCxn id="20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BF79448-EA8A-0127-53F1-962B73403ADA}"/>
                  </a:ext>
                </a:extLst>
              </p:cNvPr>
              <p:cNvGrpSpPr/>
              <p:nvPr/>
            </p:nvGrpSpPr>
            <p:grpSpPr>
              <a:xfrm>
                <a:off x="3117423" y="2454250"/>
                <a:ext cx="2053798" cy="1123888"/>
                <a:chOff x="4825200" y="1641060"/>
                <a:chExt cx="2053798" cy="112388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A0AB862-918A-5011-796F-9CE38D1BC4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1846" y="2395616"/>
                      <a:ext cx="96715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A0AB862-918A-5011-796F-9CE38D1BC4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1846" y="2395616"/>
                      <a:ext cx="967152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A11C4ED-5492-7FE7-0CEF-0EB25BEF7BC8}"/>
                    </a:ext>
                  </a:extLst>
                </p:cNvPr>
                <p:cNvGrpSpPr/>
                <p:nvPr/>
              </p:nvGrpSpPr>
              <p:grpSpPr>
                <a:xfrm>
                  <a:off x="4825200" y="1641060"/>
                  <a:ext cx="597600" cy="949140"/>
                  <a:chOff x="4825200" y="1641060"/>
                  <a:chExt cx="597600" cy="949140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C964CFE2-C367-4456-61DB-B2226E1E4BD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19926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C964CFE2-C367-4456-61DB-B2226E1E4BD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25200" y="1992600"/>
                        <a:ext cx="597600" cy="597600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 l="-11765"/>
                        </a:stretch>
                      </a:blipFill>
                      <a:ln w="50800" cmpd="dbl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7C127499-3B42-0E26-B310-6392F7DA60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6271" y="1641060"/>
                        <a:ext cx="31680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7C127499-3B42-0E26-B310-6392F7DA604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6271" y="1641060"/>
                        <a:ext cx="316800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4615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BFA494C-647A-BE13-E972-94EB0B861C76}"/>
                  </a:ext>
                </a:extLst>
              </p:cNvPr>
              <p:cNvGrpSpPr/>
              <p:nvPr/>
            </p:nvGrpSpPr>
            <p:grpSpPr>
              <a:xfrm>
                <a:off x="1258623" y="3598319"/>
                <a:ext cx="4315200" cy="942671"/>
                <a:chOff x="2966400" y="2785129"/>
                <a:chExt cx="4315200" cy="94267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2BC45E13-6754-DDA9-5085-50AA1D1DE1C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966400" y="3130200"/>
                      <a:ext cx="597600" cy="5976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2BC45E13-6754-DDA9-5085-50AA1D1DE1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6400" y="3130200"/>
                      <a:ext cx="597600" cy="59760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 l="-16327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5B00A512-1226-D0F0-C481-88898381CA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684000" y="3130200"/>
                      <a:ext cx="597600" cy="5976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5B00A512-1226-D0F0-C481-88898381CA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4000" y="3130200"/>
                      <a:ext cx="597600" cy="59760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 l="-14000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E9F470C-EF0F-E4B2-9B1C-3450D6306CB9}"/>
                    </a:ext>
                  </a:extLst>
                </p:cNvPr>
                <p:cNvGrpSpPr/>
                <p:nvPr/>
              </p:nvGrpSpPr>
              <p:grpSpPr>
                <a:xfrm>
                  <a:off x="4825200" y="2785129"/>
                  <a:ext cx="1826322" cy="942671"/>
                  <a:chOff x="4825200" y="2785129"/>
                  <a:chExt cx="1826322" cy="94267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10541DF2-ED17-135D-1EF7-4C99DEF12B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6" y="3088063"/>
                        <a:ext cx="85093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oMath>
                          </m:oMathPara>
                        </a14:m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10541DF2-ED17-135D-1EF7-4C99DEF12BA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6" y="3088063"/>
                        <a:ext cx="850936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2FCE73C-77C4-718F-8E86-4719B9971004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597600" cy="942671"/>
                    <a:chOff x="4825200" y="2785129"/>
                    <a:chExt cx="597600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25" name="Oval 24">
                          <a:extLst>
                            <a:ext uri="{FF2B5EF4-FFF2-40B4-BE49-F238E27FC236}">
                              <a16:creationId xmlns:a16="http://schemas.microsoft.com/office/drawing/2014/main" id="{F5A08A41-04CF-DDA4-2853-771A5EBC3A3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4825200" y="3130200"/>
                          <a:ext cx="597600" cy="597600"/>
                        </a:xfrm>
                        <a:prstGeom prst="ellipse">
                          <a:avLst/>
                        </a:prstGeom>
                        <a:noFill/>
                        <a:ln w="50800" cmpd="dbl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25" name="Oval 24">
                          <a:extLst>
                            <a:ext uri="{FF2B5EF4-FFF2-40B4-BE49-F238E27FC236}">
                              <a16:creationId xmlns:a16="http://schemas.microsoft.com/office/drawing/2014/main" id="{F5A08A41-04CF-DDA4-2853-771A5EBC3A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25200" y="3130200"/>
                          <a:ext cx="597600" cy="597600"/>
                        </a:xfrm>
                        <a:prstGeom prst="ellipse">
                          <a:avLst/>
                        </a:prstGeom>
                        <a:blipFill>
                          <a:blip r:embed="rId10"/>
                          <a:stretch>
                            <a:fillRect l="-11765"/>
                          </a:stretch>
                        </a:blipFill>
                        <a:ln w="50800" cmpd="dbl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B78454F1-2B20-2FC1-8234-92E7721B573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4848" y="2785129"/>
                          <a:ext cx="3168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/>
                        </a:p>
                      </p:txBody>
                    </p:sp>
                  </mc:Choice>
                  <mc:Fallback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B78454F1-2B20-2FC1-8234-92E7721B573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4848" y="2785129"/>
                          <a:ext cx="316800" cy="369332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r="-4615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51FE23E-3D0D-A555-81DD-A11095AB651E}"/>
                  </a:ext>
                </a:extLst>
              </p:cNvPr>
              <p:cNvGrpSpPr/>
              <p:nvPr/>
            </p:nvGrpSpPr>
            <p:grpSpPr>
              <a:xfrm>
                <a:off x="3117423" y="4549185"/>
                <a:ext cx="1470972" cy="1129405"/>
                <a:chOff x="4825200" y="3735995"/>
                <a:chExt cx="1470972" cy="11294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2E4A767C-B659-D3F4-8527-71D21DC7E0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9372" y="3735995"/>
                      <a:ext cx="3168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2E4A767C-B659-D3F4-8527-71D21DC7E0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9372" y="3735995"/>
                      <a:ext cx="316800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42DE6BA-E08A-8E6D-98B6-53E29B268D3E}"/>
                    </a:ext>
                  </a:extLst>
                </p:cNvPr>
                <p:cNvGrpSpPr/>
                <p:nvPr/>
              </p:nvGrpSpPr>
              <p:grpSpPr>
                <a:xfrm>
                  <a:off x="4825200" y="3913989"/>
                  <a:ext cx="597600" cy="951411"/>
                  <a:chOff x="4825200" y="3913989"/>
                  <a:chExt cx="597600" cy="95141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" name="Oval 16">
                        <a:extLst>
                          <a:ext uri="{FF2B5EF4-FFF2-40B4-BE49-F238E27FC236}">
                            <a16:creationId xmlns:a16="http://schemas.microsoft.com/office/drawing/2014/main" id="{6C6EB763-CDFB-01FB-ADF3-058FF47FE44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42678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" name="Oval 16">
                        <a:extLst>
                          <a:ext uri="{FF2B5EF4-FFF2-40B4-BE49-F238E27FC236}">
                            <a16:creationId xmlns:a16="http://schemas.microsoft.com/office/drawing/2014/main" id="{6C6EB763-CDFB-01FB-ADF3-058FF47FE4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25200" y="4267800"/>
                        <a:ext cx="597600" cy="597600"/>
                      </a:xfrm>
                      <a:prstGeom prst="ellipse">
                        <a:avLst/>
                      </a:prstGeom>
                      <a:blipFill>
                        <a:blip r:embed="rId13"/>
                        <a:stretch>
                          <a:fillRect l="-11765"/>
                        </a:stretch>
                      </a:blipFill>
                      <a:ln w="50800" cmpd="dbl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C7937A46-83D9-3037-7033-E80998B32ED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002" y="3913989"/>
                        <a:ext cx="31680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/>
                      </a:p>
                    </p:txBody>
                  </p:sp>
                </mc:Choice>
                <mc:Fallback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C7937A46-83D9-3037-7033-E80998B32ED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002" y="3913989"/>
                        <a:ext cx="316800" cy="3693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r="-4615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45AF9A0-C344-02C6-5304-CC8198F09F0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5" y="3626308"/>
                    <a:ext cx="825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45AF9A0-C344-02C6-5304-CC8198F09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5" y="3626308"/>
                    <a:ext cx="82500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E6BD233-C43C-E390-22A9-5E7817702EBA}"/>
                    </a:ext>
                  </a:extLst>
                </p:cNvPr>
                <p:cNvSpPr txBox="1"/>
                <p:nvPr/>
              </p:nvSpPr>
              <p:spPr>
                <a:xfrm>
                  <a:off x="8538902" y="614350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E6BD233-C43C-E390-22A9-5E7817702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614350"/>
                  <a:ext cx="3168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9DA177-43C6-2690-A4B9-B7BE884A6315}"/>
                    </a:ext>
                  </a:extLst>
                </p:cNvPr>
                <p:cNvSpPr txBox="1"/>
                <p:nvPr/>
              </p:nvSpPr>
              <p:spPr>
                <a:xfrm>
                  <a:off x="8538902" y="1329027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9DA177-43C6-2690-A4B9-B7BE884A63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329027"/>
                  <a:ext cx="31680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9376E2-EB2D-2151-56AA-0EBF6C41A87C}"/>
                    </a:ext>
                  </a:extLst>
                </p:cNvPr>
                <p:cNvSpPr txBox="1"/>
                <p:nvPr/>
              </p:nvSpPr>
              <p:spPr>
                <a:xfrm>
                  <a:off x="8538902" y="1936261"/>
                  <a:ext cx="31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9376E2-EB2D-2151-56AA-0EBF6C41A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936261"/>
                  <a:ext cx="316800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C76A0B-37FE-8659-FF84-7F3E7BDB0D0F}"/>
                  </a:ext>
                </a:extLst>
              </p:cNvPr>
              <p:cNvSpPr/>
              <p:nvPr/>
            </p:nvSpPr>
            <p:spPr>
              <a:xfrm>
                <a:off x="511380" y="339214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C76A0B-37FE-8659-FF84-7F3E7BDB0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80" y="3392149"/>
                <a:ext cx="506630" cy="3311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541AA6-8114-4D83-CCC6-33DAFD38B4D8}"/>
                  </a:ext>
                </a:extLst>
              </p:cNvPr>
              <p:cNvSpPr/>
              <p:nvPr/>
            </p:nvSpPr>
            <p:spPr>
              <a:xfrm>
                <a:off x="2382609" y="227146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541AA6-8114-4D83-CCC6-33DAFD38B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9" y="2271469"/>
                <a:ext cx="506630" cy="3311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B078068-E3B0-A48E-270E-D0AEC2A91FC8}"/>
                  </a:ext>
                </a:extLst>
              </p:cNvPr>
              <p:cNvSpPr/>
              <p:nvPr/>
            </p:nvSpPr>
            <p:spPr>
              <a:xfrm>
                <a:off x="3204072" y="227146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B078068-E3B0-A48E-270E-D0AEC2A91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72" y="2271469"/>
                <a:ext cx="506630" cy="3311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3B4A76-2297-C07D-EEA3-F274564E1965}"/>
                  </a:ext>
                </a:extLst>
              </p:cNvPr>
              <p:cNvSpPr/>
              <p:nvPr/>
            </p:nvSpPr>
            <p:spPr>
              <a:xfrm>
                <a:off x="2382609" y="339214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3B4A76-2297-C07D-EEA3-F274564E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9" y="3392149"/>
                <a:ext cx="506630" cy="3311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5C1999-71DA-7EBD-5B20-159ABD588E2B}"/>
                  </a:ext>
                </a:extLst>
              </p:cNvPr>
              <p:cNvSpPr/>
              <p:nvPr/>
            </p:nvSpPr>
            <p:spPr>
              <a:xfrm>
                <a:off x="2382609" y="4530581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5C1999-71DA-7EBD-5B20-159ABD588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9" y="4530581"/>
                <a:ext cx="506630" cy="331104"/>
              </a:xfrm>
              <a:prstGeom prst="rect">
                <a:avLst/>
              </a:prstGeom>
              <a:blipFill>
                <a:blip r:embed="rId23"/>
                <a:stretch>
                  <a:fillRect l="-2326" r="-2326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830776E-5D91-30B6-5DDD-1D1918B020C6}"/>
                  </a:ext>
                </a:extLst>
              </p:cNvPr>
              <p:cNvSpPr/>
              <p:nvPr/>
            </p:nvSpPr>
            <p:spPr>
              <a:xfrm>
                <a:off x="3204072" y="339214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830776E-5D91-30B6-5DDD-1D1918B02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72" y="3392149"/>
                <a:ext cx="506630" cy="3311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26F9AD5-078E-8FA5-F80E-C116CCB79A58}"/>
                  </a:ext>
                </a:extLst>
              </p:cNvPr>
              <p:cNvSpPr/>
              <p:nvPr/>
            </p:nvSpPr>
            <p:spPr>
              <a:xfrm>
                <a:off x="3204072" y="4530581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26F9AD5-078E-8FA5-F80E-C116CCB79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72" y="4530581"/>
                <a:ext cx="506630" cy="3311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BBB37869-FD83-D9DA-C289-74F25E75C061}"/>
              </a:ext>
            </a:extLst>
          </p:cNvPr>
          <p:cNvSpPr/>
          <p:nvPr/>
        </p:nvSpPr>
        <p:spPr>
          <a:xfrm>
            <a:off x="3204072" y="1624775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18AD1E-996A-8059-F186-C099C3B19DF0}"/>
              </a:ext>
            </a:extLst>
          </p:cNvPr>
          <p:cNvSpPr/>
          <p:nvPr/>
        </p:nvSpPr>
        <p:spPr>
          <a:xfrm>
            <a:off x="3204072" y="2767660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13CE27-D031-C903-5FB5-656E34B98CEC}"/>
              </a:ext>
            </a:extLst>
          </p:cNvPr>
          <p:cNvSpPr/>
          <p:nvPr/>
        </p:nvSpPr>
        <p:spPr>
          <a:xfrm>
            <a:off x="3204072" y="3967521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5ACC62C-21C5-3421-B4A1-D917B5238D8A}"/>
                  </a:ext>
                </a:extLst>
              </p:cNvPr>
              <p:cNvSpPr/>
              <p:nvPr/>
            </p:nvSpPr>
            <p:spPr>
              <a:xfrm>
                <a:off x="5063590" y="339214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5ACC62C-21C5-3421-B4A1-D917B5238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590" y="3392149"/>
                <a:ext cx="506630" cy="3311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0FBD30-39FB-DFC2-CA6A-1C3EDAA09DF8}"/>
                  </a:ext>
                </a:extLst>
              </p:cNvPr>
              <p:cNvSpPr txBox="1"/>
              <p:nvPr/>
            </p:nvSpPr>
            <p:spPr>
              <a:xfrm>
                <a:off x="213390" y="5300221"/>
                <a:ext cx="1155186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0FBD30-39FB-DFC2-CA6A-1C3EDAA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0" y="5300221"/>
                <a:ext cx="11551860" cy="50687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63FF9-5D03-D897-422E-DC8ACEEB6774}"/>
                  </a:ext>
                </a:extLst>
              </p:cNvPr>
              <p:cNvSpPr/>
              <p:nvPr/>
            </p:nvSpPr>
            <p:spPr>
              <a:xfrm>
                <a:off x="1564746" y="5388104"/>
                <a:ext cx="408834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63FF9-5D03-D897-422E-DC8ACEEB6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46" y="5388104"/>
                <a:ext cx="408834" cy="331104"/>
              </a:xfrm>
              <a:prstGeom prst="rect">
                <a:avLst/>
              </a:prstGeom>
              <a:blipFill>
                <a:blip r:embed="rId28"/>
                <a:stretch>
                  <a:fillRect l="-5714" r="-2857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740A7A-9C91-3F51-A483-6F67A86DC5F5}"/>
                  </a:ext>
                </a:extLst>
              </p:cNvPr>
              <p:cNvSpPr/>
              <p:nvPr/>
            </p:nvSpPr>
            <p:spPr>
              <a:xfrm>
                <a:off x="3982714" y="5392312"/>
                <a:ext cx="408834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740A7A-9C91-3F51-A483-6F67A86DC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714" y="5392312"/>
                <a:ext cx="408834" cy="331104"/>
              </a:xfrm>
              <a:prstGeom prst="rect">
                <a:avLst/>
              </a:prstGeom>
              <a:blipFill>
                <a:blip r:embed="rId29"/>
                <a:stretch>
                  <a:fillRect l="-2778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0403F9-C94C-6B43-F44B-0200179C837E}"/>
                  </a:ext>
                </a:extLst>
              </p:cNvPr>
              <p:cNvSpPr/>
              <p:nvPr/>
            </p:nvSpPr>
            <p:spPr>
              <a:xfrm>
                <a:off x="6624426" y="5388104"/>
                <a:ext cx="408834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0403F9-C94C-6B43-F44B-0200179C8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26" y="5388104"/>
                <a:ext cx="408834" cy="331104"/>
              </a:xfrm>
              <a:prstGeom prst="rect">
                <a:avLst/>
              </a:prstGeom>
              <a:blipFill>
                <a:blip r:embed="rId30"/>
                <a:stretch>
                  <a:fillRect l="-2778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A6443C0-FB11-7F7F-1ED6-CE884FA7C052}"/>
                  </a:ext>
                </a:extLst>
              </p:cNvPr>
              <p:cNvSpPr/>
              <p:nvPr/>
            </p:nvSpPr>
            <p:spPr>
              <a:xfrm>
                <a:off x="9225318" y="5388104"/>
                <a:ext cx="408834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A6443C0-FB11-7F7F-1ED6-CE884FA7C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318" y="5388104"/>
                <a:ext cx="408834" cy="331104"/>
              </a:xfrm>
              <a:prstGeom prst="rect">
                <a:avLst/>
              </a:prstGeom>
              <a:blipFill>
                <a:blip r:embed="rId31"/>
                <a:stretch>
                  <a:fillRect l="-2857" r="-2857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3FAEDE5-2145-1452-BD37-2D8B8ECC90DD}"/>
                  </a:ext>
                </a:extLst>
              </p:cNvPr>
              <p:cNvSpPr/>
              <p:nvPr/>
            </p:nvSpPr>
            <p:spPr>
              <a:xfrm>
                <a:off x="3528060" y="5392312"/>
                <a:ext cx="1263852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3FAEDE5-2145-1452-BD37-2D8B8ECC9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60" y="5392312"/>
                <a:ext cx="1263852" cy="3311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8D9759-B80F-5088-9771-20C39706776E}"/>
                  </a:ext>
                </a:extLst>
              </p:cNvPr>
              <p:cNvSpPr/>
              <p:nvPr/>
            </p:nvSpPr>
            <p:spPr>
              <a:xfrm>
                <a:off x="6346392" y="5388104"/>
                <a:ext cx="1053698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8D9759-B80F-5088-9771-20C397067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392" y="5388104"/>
                <a:ext cx="1053698" cy="3311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B337F5A-06BB-C39B-27A8-D2C446EDEA72}"/>
                  </a:ext>
                </a:extLst>
              </p:cNvPr>
              <p:cNvSpPr/>
              <p:nvPr/>
            </p:nvSpPr>
            <p:spPr>
              <a:xfrm>
                <a:off x="8778240" y="5388104"/>
                <a:ext cx="127254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B337F5A-06BB-C39B-27A8-D2C446EDE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5388104"/>
                <a:ext cx="1272540" cy="3311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9771FD0D-21AC-9F64-B6B4-B57145452A13}"/>
              </a:ext>
            </a:extLst>
          </p:cNvPr>
          <p:cNvSpPr/>
          <p:nvPr/>
        </p:nvSpPr>
        <p:spPr>
          <a:xfrm>
            <a:off x="3862380" y="4976737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A0CB44-7A2B-E166-7241-5F3242E357C7}"/>
              </a:ext>
            </a:extLst>
          </p:cNvPr>
          <p:cNvSpPr/>
          <p:nvPr/>
        </p:nvSpPr>
        <p:spPr>
          <a:xfrm>
            <a:off x="6619926" y="4976737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8249C1-2BBE-4483-B27F-B749D9C9042F}"/>
              </a:ext>
            </a:extLst>
          </p:cNvPr>
          <p:cNvSpPr/>
          <p:nvPr/>
        </p:nvSpPr>
        <p:spPr>
          <a:xfrm>
            <a:off x="9161195" y="4976737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3C0B2DD-DDF4-DF27-F910-3FDCD41B6B25}"/>
                  </a:ext>
                </a:extLst>
              </p:cNvPr>
              <p:cNvSpPr/>
              <p:nvPr/>
            </p:nvSpPr>
            <p:spPr>
              <a:xfrm>
                <a:off x="2889239" y="5380279"/>
                <a:ext cx="1987561" cy="39427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3C0B2DD-DDF4-DF27-F910-3FDCD41B6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239" y="5380279"/>
                <a:ext cx="1987561" cy="39427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C3311B6-F1DF-6A74-4491-8C368F2D5422}"/>
                  </a:ext>
                </a:extLst>
              </p:cNvPr>
              <p:cNvSpPr/>
              <p:nvPr/>
            </p:nvSpPr>
            <p:spPr>
              <a:xfrm>
                <a:off x="5685780" y="5380279"/>
                <a:ext cx="1866870" cy="39427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C3311B6-F1DF-6A74-4491-8C368F2D5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780" y="5380279"/>
                <a:ext cx="1866870" cy="39427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38962CE-E973-A861-5240-E81001F0EF6B}"/>
                  </a:ext>
                </a:extLst>
              </p:cNvPr>
              <p:cNvSpPr/>
              <p:nvPr/>
            </p:nvSpPr>
            <p:spPr>
              <a:xfrm>
                <a:off x="8093700" y="5380279"/>
                <a:ext cx="2056140" cy="39427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38962CE-E973-A861-5240-E81001F0E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700" y="5380279"/>
                <a:ext cx="2056140" cy="39427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51C73F-39F8-A9B2-C3EA-5C482CC951B6}"/>
                  </a:ext>
                </a:extLst>
              </p:cNvPr>
              <p:cNvSpPr/>
              <p:nvPr/>
            </p:nvSpPr>
            <p:spPr>
              <a:xfrm>
                <a:off x="2382609" y="5380279"/>
                <a:ext cx="8361591" cy="39427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51C73F-39F8-A9B2-C3EA-5C482CC95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9" y="5380279"/>
                <a:ext cx="8361591" cy="39427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C26396A-5748-C8E5-B5AB-A32AF044BAE0}"/>
                  </a:ext>
                </a:extLst>
              </p:cNvPr>
              <p:cNvSpPr/>
              <p:nvPr/>
            </p:nvSpPr>
            <p:spPr>
              <a:xfrm>
                <a:off x="5668784" y="6068426"/>
                <a:ext cx="6523216" cy="728504"/>
              </a:xfrm>
              <a:prstGeom prst="roundRect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tx1"/>
                    </a:solidFill>
                  </a:rPr>
                  <a:t>          neurons have </a:t>
                </a:r>
                <a:r>
                  <a:rPr lang="en-US" err="1">
                    <a:solidFill>
                      <a:schemeClr val="tx1"/>
                    </a:solidFill>
                  </a:rPr>
                  <a:t>ReLU</a:t>
                </a:r>
                <a:r>
                  <a:rPr lang="en-US">
                    <a:solidFill>
                      <a:schemeClr val="tx1"/>
                    </a:solidFill>
                  </a:rPr>
                  <a:t> activation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C26396A-5748-C8E5-B5AB-A32AF044B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784" y="6068426"/>
                <a:ext cx="6523216" cy="728504"/>
              </a:xfrm>
              <a:prstGeom prst="roundRect">
                <a:avLst/>
              </a:prstGeom>
              <a:blipFill>
                <a:blip r:embed="rId39"/>
                <a:stretch>
                  <a:fillRect l="-15922" t="-164407" b="-283051"/>
                </a:stretch>
              </a:blip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76C4A294-2686-45AD-57B6-F9DED3BD6BE3}"/>
              </a:ext>
            </a:extLst>
          </p:cNvPr>
          <p:cNvSpPr>
            <a:spLocks noChangeAspect="1"/>
          </p:cNvSpPr>
          <p:nvPr/>
        </p:nvSpPr>
        <p:spPr>
          <a:xfrm>
            <a:off x="5841580" y="6266060"/>
            <a:ext cx="379703" cy="369332"/>
          </a:xfrm>
          <a:prstGeom prst="ellipse">
            <a:avLst/>
          </a:prstGeom>
          <a:noFill/>
          <a:ln w="508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D5FFB62-30DB-BB1A-D3CD-DA46EC548EE1}"/>
              </a:ext>
            </a:extLst>
          </p:cNvPr>
          <p:cNvGrpSpPr/>
          <p:nvPr/>
        </p:nvGrpSpPr>
        <p:grpSpPr>
          <a:xfrm>
            <a:off x="7111415" y="2868296"/>
            <a:ext cx="506630" cy="1904393"/>
            <a:chOff x="7111415" y="2868296"/>
            <a:chExt cx="506630" cy="190439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D08D61E-AB65-9DE1-5B56-DB092D2DD369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V="1">
              <a:off x="7364730" y="2868296"/>
              <a:ext cx="0" cy="1573289"/>
            </a:xfrm>
            <a:prstGeom prst="line">
              <a:avLst/>
            </a:prstGeom>
            <a:ln w="12700">
              <a:prstDash val="lgDash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89F3ADF-2D20-AAE6-E198-5B9C59C89EE6}"/>
                    </a:ext>
                  </a:extLst>
                </p:cNvPr>
                <p:cNvSpPr/>
                <p:nvPr/>
              </p:nvSpPr>
              <p:spPr>
                <a:xfrm>
                  <a:off x="7111415" y="4441585"/>
                  <a:ext cx="506630" cy="331104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−1.5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89F3ADF-2D20-AAE6-E198-5B9C59C89E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415" y="4441585"/>
                  <a:ext cx="506630" cy="331104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C181CFB-97EC-3AB2-5980-428AC7A20EE0}"/>
              </a:ext>
            </a:extLst>
          </p:cNvPr>
          <p:cNvGrpSpPr/>
          <p:nvPr/>
        </p:nvGrpSpPr>
        <p:grpSpPr>
          <a:xfrm>
            <a:off x="6322213" y="2692064"/>
            <a:ext cx="1042517" cy="331104"/>
            <a:chOff x="6322213" y="2692064"/>
            <a:chExt cx="1042517" cy="331104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6E25150-90A6-D10F-BF52-ED1B81D01A09}"/>
                </a:ext>
              </a:extLst>
            </p:cNvPr>
            <p:cNvCxnSpPr>
              <a:cxnSpLocks/>
            </p:cNvCxnSpPr>
            <p:nvPr/>
          </p:nvCxnSpPr>
          <p:spPr>
            <a:xfrm>
              <a:off x="6786296" y="2872408"/>
              <a:ext cx="578434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774133C-960B-14A8-3A16-3E22EB352FCD}"/>
                    </a:ext>
                  </a:extLst>
                </p:cNvPr>
                <p:cNvSpPr/>
                <p:nvPr/>
              </p:nvSpPr>
              <p:spPr>
                <a:xfrm>
                  <a:off x="6322213" y="2692064"/>
                  <a:ext cx="506630" cy="331104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774133C-960B-14A8-3A16-3E22EB352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213" y="2692064"/>
                  <a:ext cx="506630" cy="331104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94996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7" grpId="0" animBg="1"/>
      <p:bldP spid="5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64DB0E90-6AE3-3BAC-B209-EDB28043B97C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1356A622-9603-1F0A-3C89-457DAACD7632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/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772" t="-6818" r="-877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972092-74B3-EF9C-3B46-02C93B910751}"/>
              </a:ext>
            </a:extLst>
          </p:cNvPr>
          <p:cNvSpPr txBox="1"/>
          <p:nvPr/>
        </p:nvSpPr>
        <p:spPr>
          <a:xfrm>
            <a:off x="4288190" y="2290444"/>
            <a:ext cx="305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Repair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626BA-12B4-FDD4-E87E-9AA205B2F370}"/>
                  </a:ext>
                </a:extLst>
              </p:cNvPr>
              <p:cNvSpPr txBox="1"/>
              <p:nvPr/>
            </p:nvSpPr>
            <p:spPr>
              <a:xfrm>
                <a:off x="8307577" y="6212254"/>
                <a:ext cx="2905347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Repaired 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626BA-12B4-FDD4-E87E-9AA205B2F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577" y="6212254"/>
                <a:ext cx="2905347" cy="581891"/>
              </a:xfrm>
              <a:prstGeom prst="rect">
                <a:avLst/>
              </a:prstGeom>
              <a:blipFill>
                <a:blip r:embed="rId4"/>
                <a:stretch>
                  <a:fillRect l="-4367" r="-262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8">
            <a:extLst>
              <a:ext uri="{FF2B5EF4-FFF2-40B4-BE49-F238E27FC236}">
                <a16:creationId xmlns:a16="http://schemas.microsoft.com/office/drawing/2014/main" id="{61936BB3-4480-AFEB-C12A-426D9A8CB143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/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≤0.1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108BF86-1217-1E53-47F9-2A24C21F8DBD}"/>
              </a:ext>
            </a:extLst>
          </p:cNvPr>
          <p:cNvGrpSpPr>
            <a:grpSpLocks noChangeAspect="1"/>
          </p:cNvGrpSpPr>
          <p:nvPr/>
        </p:nvGrpSpPr>
        <p:grpSpPr>
          <a:xfrm>
            <a:off x="449811" y="3957682"/>
            <a:ext cx="3045106" cy="2232567"/>
            <a:chOff x="7668836" y="-89485"/>
            <a:chExt cx="4397832" cy="32243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EEC2DB-C67E-79AB-59A7-5690028D442F}"/>
                </a:ext>
              </a:extLst>
            </p:cNvPr>
            <p:cNvGrpSpPr/>
            <p:nvPr/>
          </p:nvGrpSpPr>
          <p:grpSpPr>
            <a:xfrm>
              <a:off x="7668836" y="-89485"/>
              <a:ext cx="4397832" cy="3224340"/>
              <a:chOff x="1258623" y="2454250"/>
              <a:chExt cx="4397832" cy="322434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EC0B9A-8C11-F16F-6B45-2DD7CD8E5B37}"/>
                  </a:ext>
                </a:extLst>
              </p:cNvPr>
              <p:cNvCxnSpPr>
                <a:cxnSpLocks/>
                <a:stCxn id="54" idx="6"/>
                <a:endCxn id="59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990A1E5-2281-6C7D-9814-EAF534589FEF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4C48B8-2039-E87A-5A97-269BDA081A8F}"/>
                  </a:ext>
                </a:extLst>
              </p:cNvPr>
              <p:cNvCxnSpPr>
                <a:cxnSpLocks/>
                <a:stCxn id="54" idx="5"/>
                <a:endCxn id="52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63AA516-1BE5-8ECA-8EEF-D7BB29C8DC1E}"/>
                  </a:ext>
                </a:extLst>
              </p:cNvPr>
              <p:cNvCxnSpPr>
                <a:cxnSpLocks/>
                <a:stCxn id="52" idx="6"/>
                <a:endCxn id="55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799016C-0A28-1BEB-355C-F276D189ACED}"/>
                  </a:ext>
                </a:extLst>
              </p:cNvPr>
              <p:cNvCxnSpPr>
                <a:cxnSpLocks/>
                <a:stCxn id="63" idx="6"/>
                <a:endCxn id="55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70F0F13-9B9D-B1E2-FD16-DCCA5E7C27A8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FE80AE-9466-F8F2-973F-1D7FC08AF6D2}"/>
                  </a:ext>
                </a:extLst>
              </p:cNvPr>
              <p:cNvGrpSpPr/>
              <p:nvPr/>
            </p:nvGrpSpPr>
            <p:grpSpPr>
              <a:xfrm>
                <a:off x="3117423" y="2454250"/>
                <a:ext cx="2053798" cy="1233262"/>
                <a:chOff x="4825200" y="1641060"/>
                <a:chExt cx="2053798" cy="123326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A0BE7AB-3EEF-677C-D3EA-3F1E015FB5EB}"/>
                    </a:ext>
                  </a:extLst>
                </p:cNvPr>
                <p:cNvGrpSpPr/>
                <p:nvPr/>
              </p:nvGrpSpPr>
              <p:grpSpPr>
                <a:xfrm>
                  <a:off x="4825200" y="1641060"/>
                  <a:ext cx="597600" cy="949140"/>
                  <a:chOff x="4825200" y="1641060"/>
                  <a:chExt cx="597600" cy="949140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B7A15C26-B972-BCE4-2779-A21B084C03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DC76A6-87BA-4C26-916D-383FFDF7A768}"/>
                  </a:ext>
                </a:extLst>
              </p:cNvPr>
              <p:cNvGrpSpPr/>
              <p:nvPr/>
            </p:nvGrpSpPr>
            <p:grpSpPr>
              <a:xfrm>
                <a:off x="1258623" y="3598319"/>
                <a:ext cx="4315200" cy="942671"/>
                <a:chOff x="2966400" y="2785129"/>
                <a:chExt cx="4315200" cy="94267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B209643-6224-57B0-11E8-9430855FC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397A0BAC-AA30-FAC6-C4A4-5C14A482BA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02BF8B0-6496-EB03-091D-7753E221EF81}"/>
                    </a:ext>
                  </a:extLst>
                </p:cNvPr>
                <p:cNvGrpSpPr/>
                <p:nvPr/>
              </p:nvGrpSpPr>
              <p:grpSpPr>
                <a:xfrm>
                  <a:off x="4825200" y="2785129"/>
                  <a:ext cx="1826322" cy="942671"/>
                  <a:chOff x="4825200" y="2785129"/>
                  <a:chExt cx="1826322" cy="94267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30E971A8-BABF-A8F3-0DF8-83048483F36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597600" cy="942671"/>
                    <a:chOff x="4825200" y="2785129"/>
                    <a:chExt cx="597600" cy="942671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12F5145B-63BB-7190-DAE9-C7C60B8E89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16865ED-6073-C566-248D-BD7A78246FF1}"/>
                  </a:ext>
                </a:extLst>
              </p:cNvPr>
              <p:cNvGrpSpPr/>
              <p:nvPr/>
            </p:nvGrpSpPr>
            <p:grpSpPr>
              <a:xfrm>
                <a:off x="3117423" y="4549185"/>
                <a:ext cx="1470972" cy="1129405"/>
                <a:chOff x="4825200" y="3735995"/>
                <a:chExt cx="1470972" cy="11294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2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F62227D-B4AF-6E38-7E89-ACDABAB0DA5D}"/>
                    </a:ext>
                  </a:extLst>
                </p:cNvPr>
                <p:cNvGrpSpPr/>
                <p:nvPr/>
              </p:nvGrpSpPr>
              <p:grpSpPr>
                <a:xfrm>
                  <a:off x="4825200" y="3913989"/>
                  <a:ext cx="597600" cy="951411"/>
                  <a:chOff x="4825200" y="3913989"/>
                  <a:chExt cx="597600" cy="95141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72F74272-DEF0-DC96-8EF9-3A2EA38083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/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blipFill>
                  <a:blip r:embed="rId13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/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/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blipFill>
                  <a:blip r:embed="rId15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Repair Specification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428D40-9742-4C16-7E82-680AE0F9D578}"/>
              </a:ext>
            </a:extLst>
          </p:cNvPr>
          <p:cNvSpPr/>
          <p:nvPr/>
        </p:nvSpPr>
        <p:spPr>
          <a:xfrm>
            <a:off x="3850105" y="2177718"/>
            <a:ext cx="4244535" cy="15219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784278-EF0F-CFCD-0823-CAB6A34CCC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703" y="1767478"/>
            <a:ext cx="2592323" cy="222199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111E7A-5F0F-B35D-713A-C1884728444A}"/>
              </a:ext>
            </a:extLst>
          </p:cNvPr>
          <p:cNvGrpSpPr/>
          <p:nvPr/>
        </p:nvGrpSpPr>
        <p:grpSpPr>
          <a:xfrm>
            <a:off x="1214791" y="1888933"/>
            <a:ext cx="1708883" cy="625336"/>
            <a:chOff x="1214791" y="1888933"/>
            <a:chExt cx="1708883" cy="6253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09D8734-0BF4-2506-6741-CA91BB98E1F5}"/>
                    </a:ext>
                  </a:extLst>
                </p:cNvPr>
                <p:cNvSpPr txBox="1"/>
                <p:nvPr/>
              </p:nvSpPr>
              <p:spPr>
                <a:xfrm>
                  <a:off x="1214791" y="1888933"/>
                  <a:ext cx="17088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r>
                    <a:rPr lang="en-US" sz="2000">
                      <a:solidFill>
                        <a:srgbClr val="FF0000"/>
                      </a:solidFill>
                    </a:rPr>
                    <a:t> violated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09D8734-0BF4-2506-6741-CA91BB98E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791" y="1888933"/>
                  <a:ext cx="1708883" cy="400110"/>
                </a:xfrm>
                <a:prstGeom prst="rect">
                  <a:avLst/>
                </a:prstGeom>
                <a:blipFill>
                  <a:blip r:embed="rId17"/>
                  <a:stretch>
                    <a:fillRect l="-1471" t="-6250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57A8944-D903-009E-429E-CC3A82988FC1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20" y="2214880"/>
              <a:ext cx="0" cy="2993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508058-83B9-5483-CCAD-EF9069E11B8E}"/>
              </a:ext>
            </a:extLst>
          </p:cNvPr>
          <p:cNvGrpSpPr/>
          <p:nvPr/>
        </p:nvGrpSpPr>
        <p:grpSpPr>
          <a:xfrm>
            <a:off x="8094640" y="4176501"/>
            <a:ext cx="2987891" cy="1989157"/>
            <a:chOff x="8094640" y="4176501"/>
            <a:chExt cx="2987891" cy="198915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DAECAA-81E0-8C23-6D73-2C61141313AB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>
              <a:off x="8508425" y="5171080"/>
              <a:ext cx="873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B67D79-CD22-537C-2E83-3727F98BC88C}"/>
                </a:ext>
              </a:extLst>
            </p:cNvPr>
            <p:cNvCxnSpPr>
              <a:cxnSpLocks/>
              <a:stCxn id="28" idx="7"/>
              <a:endCxn id="27" idx="2"/>
            </p:cNvCxnSpPr>
            <p:nvPr/>
          </p:nvCxnSpPr>
          <p:spPr>
            <a:xfrm flipV="1">
              <a:off x="8447828" y="4383393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2F94C5F-5C3A-CACB-2373-C083078FEFCB}"/>
                </a:ext>
              </a:extLst>
            </p:cNvPr>
            <p:cNvCxnSpPr>
              <a:cxnSpLocks/>
              <a:stCxn id="28" idx="5"/>
              <a:endCxn id="31" idx="2"/>
            </p:cNvCxnSpPr>
            <p:nvPr/>
          </p:nvCxnSpPr>
          <p:spPr>
            <a:xfrm>
              <a:off x="8447828" y="5317375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07F8A4-D4D0-D1D9-505C-776F6A3D861A}"/>
                </a:ext>
              </a:extLst>
            </p:cNvPr>
            <p:cNvCxnSpPr>
              <a:cxnSpLocks/>
              <a:stCxn id="31" idx="6"/>
              <a:endCxn id="29" idx="3"/>
            </p:cNvCxnSpPr>
            <p:nvPr/>
          </p:nvCxnSpPr>
          <p:spPr>
            <a:xfrm flipV="1">
              <a:off x="9795478" y="5317375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8FC614-3146-89A1-87B6-E976E6BCBEAF}"/>
                </a:ext>
              </a:extLst>
            </p:cNvPr>
            <p:cNvCxnSpPr>
              <a:cxnSpLocks/>
              <a:stCxn id="27" idx="6"/>
              <a:endCxn id="29" idx="1"/>
            </p:cNvCxnSpPr>
            <p:nvPr/>
          </p:nvCxnSpPr>
          <p:spPr>
            <a:xfrm>
              <a:off x="9795478" y="4383393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192E617-CD68-6614-3D7F-312AFDD30A59}"/>
                </a:ext>
              </a:extLst>
            </p:cNvPr>
            <p:cNvCxnSpPr>
              <a:cxnSpLocks/>
              <a:stCxn id="30" idx="6"/>
              <a:endCxn id="29" idx="2"/>
            </p:cNvCxnSpPr>
            <p:nvPr/>
          </p:nvCxnSpPr>
          <p:spPr>
            <a:xfrm>
              <a:off x="9795478" y="5171080"/>
              <a:ext cx="873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763A46-B942-70EE-7436-A20B786A9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4176501"/>
              <a:ext cx="413785" cy="413785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993C52-CE82-F653-0B30-86015EBF7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4640" y="4964185"/>
              <a:ext cx="413785" cy="4137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CB68B62-AF58-F908-3FA3-A04BF79A94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746" y="4964185"/>
              <a:ext cx="413785" cy="4137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DC2AAF1-34BE-37D2-10EB-54E904EC7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4964185"/>
              <a:ext cx="413785" cy="413784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F3FFACB-A8BA-2CAC-AC37-FFE331A48C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5751873"/>
              <a:ext cx="413785" cy="413785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F01044-4818-4880-6FDC-95D693D83DC8}"/>
              </a:ext>
            </a:extLst>
          </p:cNvPr>
          <p:cNvGrpSpPr>
            <a:grpSpLocks noChangeAspect="1"/>
          </p:cNvGrpSpPr>
          <p:nvPr/>
        </p:nvGrpSpPr>
        <p:grpSpPr>
          <a:xfrm>
            <a:off x="1217614" y="2568301"/>
            <a:ext cx="506630" cy="1542624"/>
            <a:chOff x="7111415" y="2868296"/>
            <a:chExt cx="506630" cy="19692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4B3AC7-B237-BA65-7975-610E8DBD7E00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7364730" y="2868296"/>
              <a:ext cx="0" cy="1573289"/>
            </a:xfrm>
            <a:prstGeom prst="line">
              <a:avLst/>
            </a:prstGeom>
            <a:ln w="12700">
              <a:prstDash val="lgDash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292537E-2C17-9047-A80D-F30AEDB6F48B}"/>
                    </a:ext>
                  </a:extLst>
                </p:cNvPr>
                <p:cNvSpPr/>
                <p:nvPr/>
              </p:nvSpPr>
              <p:spPr>
                <a:xfrm>
                  <a:off x="7111415" y="4441585"/>
                  <a:ext cx="506630" cy="395986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−1.5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292537E-2C17-9047-A80D-F30AEDB6F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415" y="4441585"/>
                  <a:ext cx="506630" cy="39598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926CF3-8A26-4EAF-51DC-FD16FE782381}"/>
              </a:ext>
            </a:extLst>
          </p:cNvPr>
          <p:cNvGrpSpPr>
            <a:grpSpLocks noChangeAspect="1"/>
          </p:cNvGrpSpPr>
          <p:nvPr/>
        </p:nvGrpSpPr>
        <p:grpSpPr>
          <a:xfrm>
            <a:off x="428412" y="2400615"/>
            <a:ext cx="1042517" cy="331104"/>
            <a:chOff x="6322213" y="2692064"/>
            <a:chExt cx="1042517" cy="3311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D928FB-745B-1751-7E97-7935C75B26BC}"/>
                </a:ext>
              </a:extLst>
            </p:cNvPr>
            <p:cNvCxnSpPr>
              <a:cxnSpLocks/>
            </p:cNvCxnSpPr>
            <p:nvPr/>
          </p:nvCxnSpPr>
          <p:spPr>
            <a:xfrm>
              <a:off x="6786296" y="2872408"/>
              <a:ext cx="578434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BA11123-DC3C-BD02-E776-7C58CC6DA3C6}"/>
                    </a:ext>
                  </a:extLst>
                </p:cNvPr>
                <p:cNvSpPr/>
                <p:nvPr/>
              </p:nvSpPr>
              <p:spPr>
                <a:xfrm>
                  <a:off x="6322213" y="2692064"/>
                  <a:ext cx="506630" cy="331104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BA11123-DC3C-BD02-E776-7C58CC6DA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213" y="2692064"/>
                  <a:ext cx="506630" cy="33110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02043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7A63EB89-6C3B-AF20-1DCE-D11CC43C3941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623154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DNN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779AE0C2-E62B-8491-F207-ABC6766C5A6A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873919E8-DAF0-087D-686B-0FA52D482ABD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8">
            <a:extLst>
              <a:ext uri="{FF2B5EF4-FFF2-40B4-BE49-F238E27FC236}">
                <a16:creationId xmlns:a16="http://schemas.microsoft.com/office/drawing/2014/main" id="{07D34B60-62FC-610B-2DD2-F35D1612277C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397C70-1FB4-7681-2A29-3580BB25350E}"/>
              </a:ext>
            </a:extLst>
          </p:cNvPr>
          <p:cNvSpPr txBox="1"/>
          <p:nvPr/>
        </p:nvSpPr>
        <p:spPr>
          <a:xfrm>
            <a:off x="2439182" y="6494103"/>
            <a:ext cx="97181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>
                <a:latin typeface="+mj-lt"/>
                <a:ea typeface="+mj-ea"/>
                <a:cs typeface="+mj-cs"/>
              </a:rPr>
              <a:t>Sotoudeh, Matthew, and Aditya V. Thakur. "Provable repair of deep neural networks." PLDI 2021.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9FAB06-9E57-AF9A-2887-B31029858215}"/>
                  </a:ext>
                </a:extLst>
              </p:cNvPr>
              <p:cNvSpPr txBox="1"/>
              <p:nvPr/>
            </p:nvSpPr>
            <p:spPr>
              <a:xfrm>
                <a:off x="3967935" y="2558832"/>
                <a:ext cx="3937625" cy="120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9FAB06-9E57-AF9A-2887-B31029858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935" y="2558832"/>
                <a:ext cx="3937625" cy="1208729"/>
              </a:xfrm>
              <a:prstGeom prst="rect">
                <a:avLst/>
              </a:prstGeom>
              <a:blipFill>
                <a:blip r:embed="rId3"/>
                <a:stretch>
                  <a:fillRect l="-10611" t="-121875" b="-16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3829BDA-2793-5AC3-98E9-930A5012D95F}"/>
              </a:ext>
            </a:extLst>
          </p:cNvPr>
          <p:cNvSpPr/>
          <p:nvPr/>
        </p:nvSpPr>
        <p:spPr>
          <a:xfrm>
            <a:off x="318084" y="373792"/>
            <a:ext cx="5602656" cy="1162126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to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Polynomial-Time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Pointwise Repair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 approaches are </a:t>
            </a:r>
            <a:r>
              <a:rPr lang="en-US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NP-hard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2E6AC7-894E-24A6-363F-82938F91E868}"/>
              </a:ext>
            </a:extLst>
          </p:cNvPr>
          <p:cNvSpPr/>
          <p:nvPr/>
        </p:nvSpPr>
        <p:spPr>
          <a:xfrm>
            <a:off x="3699963" y="2031827"/>
            <a:ext cx="4792073" cy="710039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Pointwise Repair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3B740B-25EE-F06F-DE2E-851B53982408}"/>
                  </a:ext>
                </a:extLst>
              </p:cNvPr>
              <p:cNvSpPr txBox="1"/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3B740B-25EE-F06F-DE2E-851B5398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5" y="3838214"/>
                <a:ext cx="1424364" cy="542136"/>
              </a:xfrm>
              <a:prstGeom prst="rect">
                <a:avLst/>
              </a:prstGeom>
              <a:blipFill>
                <a:blip r:embed="rId4"/>
                <a:stretch>
                  <a:fillRect l="-8850" t="-6818" r="-177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644C89-2DA4-8187-0AE8-EB5E3BC2D2FA}"/>
              </a:ext>
            </a:extLst>
          </p:cNvPr>
          <p:cNvGrpSpPr>
            <a:grpSpLocks noChangeAspect="1"/>
          </p:cNvGrpSpPr>
          <p:nvPr/>
        </p:nvGrpSpPr>
        <p:grpSpPr>
          <a:xfrm>
            <a:off x="1232559" y="4461408"/>
            <a:ext cx="2157600" cy="1436400"/>
            <a:chOff x="1339200" y="1244441"/>
            <a:chExt cx="2157600" cy="14364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FAF5048-E739-09FE-AB97-19D18BA7F4D9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>
              <a:off x="16380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6DE706F-0561-DD73-5307-DE9A2520E8D2}"/>
                </a:ext>
              </a:extLst>
            </p:cNvPr>
            <p:cNvCxnSpPr>
              <a:cxnSpLocks/>
              <a:stCxn id="58" idx="7"/>
              <a:endCxn id="56" idx="2"/>
            </p:cNvCxnSpPr>
            <p:nvPr/>
          </p:nvCxnSpPr>
          <p:spPr>
            <a:xfrm flipV="1">
              <a:off x="1594242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6DA7EE-BA1E-7A5C-E03D-81285D994937}"/>
                </a:ext>
              </a:extLst>
            </p:cNvPr>
            <p:cNvCxnSpPr>
              <a:cxnSpLocks/>
              <a:stCxn id="58" idx="5"/>
              <a:endCxn id="61" idx="2"/>
            </p:cNvCxnSpPr>
            <p:nvPr/>
          </p:nvCxnSpPr>
          <p:spPr>
            <a:xfrm>
              <a:off x="1594242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F75ABC-548E-E4D1-A27B-7DC2C9B0A53F}"/>
                </a:ext>
              </a:extLst>
            </p:cNvPr>
            <p:cNvCxnSpPr>
              <a:cxnSpLocks/>
              <a:stCxn id="61" idx="6"/>
              <a:endCxn id="59" idx="3"/>
            </p:cNvCxnSpPr>
            <p:nvPr/>
          </p:nvCxnSpPr>
          <p:spPr>
            <a:xfrm flipV="1">
              <a:off x="2567400" y="2068283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47A7A77-15BC-54DB-065D-7E0BD93C19EC}"/>
                </a:ext>
              </a:extLst>
            </p:cNvPr>
            <p:cNvCxnSpPr>
              <a:cxnSpLocks/>
              <a:stCxn id="56" idx="6"/>
              <a:endCxn id="59" idx="1"/>
            </p:cNvCxnSpPr>
            <p:nvPr/>
          </p:nvCxnSpPr>
          <p:spPr>
            <a:xfrm>
              <a:off x="2567400" y="1393841"/>
              <a:ext cx="674358" cy="4631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A3670CE-0CA9-A209-258E-7A1790734212}"/>
                </a:ext>
              </a:extLst>
            </p:cNvPr>
            <p:cNvCxnSpPr>
              <a:cxnSpLocks/>
              <a:stCxn id="60" idx="6"/>
              <a:endCxn id="59" idx="2"/>
            </p:cNvCxnSpPr>
            <p:nvPr/>
          </p:nvCxnSpPr>
          <p:spPr>
            <a:xfrm>
              <a:off x="2567400" y="1962641"/>
              <a:ext cx="630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3151CF2-7C41-E7F6-A2A3-8A0CFF5E41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2444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A810DA-A465-2A67-5FB1-486D3C112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26DE998-66BF-5E31-0667-926F363CA2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8000" y="1813241"/>
              <a:ext cx="298800" cy="298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13C9F3F-4D77-16F5-4F41-F0F7BABCBB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18132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A0D969C-B1F7-CCBA-B388-9A1AC4F15C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2382041"/>
              <a:ext cx="298800" cy="298800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34F4EE-60B9-2140-9D17-EA0478DB0AC9}"/>
              </a:ext>
            </a:extLst>
          </p:cNvPr>
          <p:cNvGrpSpPr/>
          <p:nvPr/>
        </p:nvGrpSpPr>
        <p:grpSpPr>
          <a:xfrm>
            <a:off x="8052919" y="3142085"/>
            <a:ext cx="3019559" cy="3261618"/>
            <a:chOff x="8052919" y="3142085"/>
            <a:chExt cx="3019559" cy="32616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070294-4DD3-4ABF-FCAB-D92E25134D1F}"/>
                    </a:ext>
                  </a:extLst>
                </p:cNvPr>
                <p:cNvSpPr txBox="1"/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solidFill>
                        <a:srgbClr val="0070C0"/>
                      </a:solidFill>
                    </a:rPr>
                    <a:t>Repaired</a:t>
                  </a:r>
                  <a:r>
                    <a:rPr lang="en-US" sz="2800"/>
                    <a:t> DDNN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070294-4DD3-4ABF-FCAB-D92E25134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118" y="3142085"/>
                  <a:ext cx="290836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4348" t="-11905" r="-652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A1EF870-E256-E8E5-9688-3E1E509D2719}"/>
                </a:ext>
              </a:extLst>
            </p:cNvPr>
            <p:cNvGrpSpPr/>
            <p:nvPr/>
          </p:nvGrpSpPr>
          <p:grpSpPr>
            <a:xfrm>
              <a:off x="8876677" y="4967303"/>
              <a:ext cx="2157600" cy="1436400"/>
              <a:chOff x="8389395" y="2229480"/>
              <a:chExt cx="2157600" cy="1436400"/>
            </a:xfrm>
          </p:grpSpPr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C1F37C7-8475-60C7-CAB9-5E0094D60644}"/>
                  </a:ext>
                </a:extLst>
              </p:cNvPr>
              <p:cNvCxnSpPr>
                <a:cxnSpLocks/>
                <a:stCxn id="89" idx="6"/>
                <a:endCxn id="91" idx="2"/>
              </p:cNvCxnSpPr>
              <p:nvPr/>
            </p:nvCxnSpPr>
            <p:spPr>
              <a:xfrm>
                <a:off x="86881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93EC0DE-5FD1-D26C-37C2-B25C9484BB74}"/>
                  </a:ext>
                </a:extLst>
              </p:cNvPr>
              <p:cNvCxnSpPr>
                <a:cxnSpLocks/>
                <a:stCxn id="89" idx="7"/>
                <a:endCxn id="88" idx="2"/>
              </p:cNvCxnSpPr>
              <p:nvPr/>
            </p:nvCxnSpPr>
            <p:spPr>
              <a:xfrm flipV="1">
                <a:off x="8644437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A348249-8E02-1C39-C24E-F6426ABE01D2}"/>
                  </a:ext>
                </a:extLst>
              </p:cNvPr>
              <p:cNvCxnSpPr>
                <a:cxnSpLocks/>
                <a:stCxn id="89" idx="5"/>
                <a:endCxn id="92" idx="2"/>
              </p:cNvCxnSpPr>
              <p:nvPr/>
            </p:nvCxnSpPr>
            <p:spPr>
              <a:xfrm>
                <a:off x="8644437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DBA0F27-75B6-93F5-9F3C-7838A20F3FF6}"/>
                  </a:ext>
                </a:extLst>
              </p:cNvPr>
              <p:cNvCxnSpPr>
                <a:cxnSpLocks/>
                <a:stCxn id="92" idx="6"/>
                <a:endCxn id="90" idx="3"/>
              </p:cNvCxnSpPr>
              <p:nvPr/>
            </p:nvCxnSpPr>
            <p:spPr>
              <a:xfrm flipV="1">
                <a:off x="9617595" y="3053322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83BCB2C6-7EC2-5774-5C1F-4338A2CD2D9A}"/>
                  </a:ext>
                </a:extLst>
              </p:cNvPr>
              <p:cNvCxnSpPr>
                <a:cxnSpLocks/>
                <a:stCxn id="88" idx="6"/>
                <a:endCxn id="90" idx="1"/>
              </p:cNvCxnSpPr>
              <p:nvPr/>
            </p:nvCxnSpPr>
            <p:spPr>
              <a:xfrm>
                <a:off x="9617595" y="2378880"/>
                <a:ext cx="674358" cy="46315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547623F-44FB-506B-470C-D110D64CB564}"/>
                  </a:ext>
                </a:extLst>
              </p:cNvPr>
              <p:cNvCxnSpPr>
                <a:cxnSpLocks/>
                <a:stCxn id="91" idx="6"/>
                <a:endCxn id="90" idx="2"/>
              </p:cNvCxnSpPr>
              <p:nvPr/>
            </p:nvCxnSpPr>
            <p:spPr>
              <a:xfrm>
                <a:off x="9617595" y="2947680"/>
                <a:ext cx="63060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5C288A0-7684-9D4B-1A26-71F23E535E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2294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96DA325-B307-6CEA-66E4-9A7FFA66D8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93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621609B-A94D-1CD5-4B94-13FEE56F8C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8195" y="27982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9F4B772-A795-69CD-1BB3-63FED78AA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27982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A21FA5A-F1E4-FD00-D798-C482244290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8795" y="3367080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BD18DF9-137C-AFFC-22E0-4BF4FCE209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52919" y="3743208"/>
              <a:ext cx="2157600" cy="1436400"/>
              <a:chOff x="1339200" y="1244441"/>
              <a:chExt cx="2157600" cy="143640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FD2CA94-A9B5-DB53-A4DC-0415778E0C0E}"/>
                  </a:ext>
                </a:extLst>
              </p:cNvPr>
              <p:cNvCxnSpPr>
                <a:cxnSpLocks/>
                <a:stCxn id="78" idx="6"/>
                <a:endCxn id="80" idx="2"/>
              </p:cNvCxnSpPr>
              <p:nvPr/>
            </p:nvCxnSpPr>
            <p:spPr>
              <a:xfrm>
                <a:off x="16380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E2383F9-49EE-FE46-F339-4FBB408084EA}"/>
                  </a:ext>
                </a:extLst>
              </p:cNvPr>
              <p:cNvCxnSpPr>
                <a:cxnSpLocks/>
                <a:stCxn id="78" idx="7"/>
                <a:endCxn id="77" idx="2"/>
              </p:cNvCxnSpPr>
              <p:nvPr/>
            </p:nvCxnSpPr>
            <p:spPr>
              <a:xfrm flipV="1">
                <a:off x="1594242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671B27E-C7CC-E924-2AD8-9FB4A9C3BC3C}"/>
                  </a:ext>
                </a:extLst>
              </p:cNvPr>
              <p:cNvCxnSpPr>
                <a:cxnSpLocks/>
                <a:stCxn id="78" idx="5"/>
                <a:endCxn id="81" idx="2"/>
              </p:cNvCxnSpPr>
              <p:nvPr/>
            </p:nvCxnSpPr>
            <p:spPr>
              <a:xfrm>
                <a:off x="1594242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32038C31-A7CA-9A26-8C50-DA2F30441162}"/>
                  </a:ext>
                </a:extLst>
              </p:cNvPr>
              <p:cNvCxnSpPr>
                <a:cxnSpLocks/>
                <a:stCxn id="81" idx="6"/>
                <a:endCxn id="79" idx="3"/>
              </p:cNvCxnSpPr>
              <p:nvPr/>
            </p:nvCxnSpPr>
            <p:spPr>
              <a:xfrm flipV="1">
                <a:off x="2567400" y="2068283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91F5716-1CDF-A2C1-5D32-7D70FD6E2CEB}"/>
                  </a:ext>
                </a:extLst>
              </p:cNvPr>
              <p:cNvCxnSpPr>
                <a:cxnSpLocks/>
                <a:stCxn id="77" idx="6"/>
                <a:endCxn id="79" idx="1"/>
              </p:cNvCxnSpPr>
              <p:nvPr/>
            </p:nvCxnSpPr>
            <p:spPr>
              <a:xfrm>
                <a:off x="2567400" y="1393841"/>
                <a:ext cx="674358" cy="4631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F000074-9C3E-C4DA-4AED-651C095F0AF3}"/>
                  </a:ext>
                </a:extLst>
              </p:cNvPr>
              <p:cNvCxnSpPr>
                <a:cxnSpLocks/>
                <a:stCxn id="80" idx="6"/>
                <a:endCxn id="79" idx="2"/>
              </p:cNvCxnSpPr>
              <p:nvPr/>
            </p:nvCxnSpPr>
            <p:spPr>
              <a:xfrm>
                <a:off x="2567400" y="1962641"/>
                <a:ext cx="630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4A4605F-3A14-D6F3-0671-983D211240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2444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675F3D8-1784-FCD3-4BB2-5F0AC109C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92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D243DD9-BCDA-F892-42D1-962278F36C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8000" y="1813241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C794EC3-A962-0EDA-7B63-A3E9C2FDD8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18132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E8C3222-2DA3-9284-269B-CA55F73E46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2382041"/>
                <a:ext cx="298800" cy="298800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7B7457-7E83-A49D-B695-9290B4F85422}"/>
                </a:ext>
              </a:extLst>
            </p:cNvPr>
            <p:cNvCxnSpPr>
              <a:cxnSpLocks/>
              <a:stCxn id="77" idx="5"/>
              <a:endCxn id="88" idx="1"/>
            </p:cNvCxnSpPr>
            <p:nvPr/>
          </p:nvCxnSpPr>
          <p:spPr>
            <a:xfrm>
              <a:off x="9237361" y="39982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5BDA7-440D-EB27-9744-527A487F0F55}"/>
                </a:ext>
              </a:extLst>
            </p:cNvPr>
            <p:cNvCxnSpPr>
              <a:cxnSpLocks/>
              <a:stCxn id="80" idx="5"/>
              <a:endCxn id="91" idx="1"/>
            </p:cNvCxnSpPr>
            <p:nvPr/>
          </p:nvCxnSpPr>
          <p:spPr>
            <a:xfrm>
              <a:off x="9237361" y="45670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E8B1A1-BAFA-A8AE-F8CE-352A93580894}"/>
                </a:ext>
              </a:extLst>
            </p:cNvPr>
            <p:cNvCxnSpPr>
              <a:cxnSpLocks/>
              <a:stCxn id="81" idx="5"/>
              <a:endCxn id="92" idx="1"/>
            </p:cNvCxnSpPr>
            <p:nvPr/>
          </p:nvCxnSpPr>
          <p:spPr>
            <a:xfrm>
              <a:off x="9237361" y="5135850"/>
              <a:ext cx="612474" cy="1012811"/>
            </a:xfrm>
            <a:prstGeom prst="line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640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64DB0E90-6AE3-3BAC-B209-EDB28043B97C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1356A622-9603-1F0A-3C89-457DAACD7632}"/>
              </a:ext>
            </a:extLst>
          </p:cNvPr>
          <p:cNvSpPr/>
          <p:nvPr/>
        </p:nvSpPr>
        <p:spPr>
          <a:xfrm>
            <a:off x="7356746" y="4921284"/>
            <a:ext cx="6311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/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772" t="-6818" r="-877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972092-74B3-EF9C-3B46-02C93B910751}"/>
              </a:ext>
            </a:extLst>
          </p:cNvPr>
          <p:cNvSpPr txBox="1"/>
          <p:nvPr/>
        </p:nvSpPr>
        <p:spPr>
          <a:xfrm>
            <a:off x="4288190" y="2290444"/>
            <a:ext cx="305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Repair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626BA-12B4-FDD4-E87E-9AA205B2F370}"/>
                  </a:ext>
                </a:extLst>
              </p:cNvPr>
              <p:cNvSpPr txBox="1"/>
              <p:nvPr/>
            </p:nvSpPr>
            <p:spPr>
              <a:xfrm>
                <a:off x="8307577" y="6212254"/>
                <a:ext cx="2905347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Repaired 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626BA-12B4-FDD4-E87E-9AA205B2F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577" y="6212254"/>
                <a:ext cx="2905347" cy="581891"/>
              </a:xfrm>
              <a:prstGeom prst="rect">
                <a:avLst/>
              </a:prstGeom>
              <a:blipFill>
                <a:blip r:embed="rId4"/>
                <a:stretch>
                  <a:fillRect l="-4367" r="-2620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8">
            <a:extLst>
              <a:ext uri="{FF2B5EF4-FFF2-40B4-BE49-F238E27FC236}">
                <a16:creationId xmlns:a16="http://schemas.microsoft.com/office/drawing/2014/main" id="{61936BB3-4480-AFEB-C12A-426D9A8CB143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/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≤0.1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108BF86-1217-1E53-47F9-2A24C21F8DBD}"/>
              </a:ext>
            </a:extLst>
          </p:cNvPr>
          <p:cNvGrpSpPr>
            <a:grpSpLocks noChangeAspect="1"/>
          </p:cNvGrpSpPr>
          <p:nvPr/>
        </p:nvGrpSpPr>
        <p:grpSpPr>
          <a:xfrm>
            <a:off x="449811" y="3957682"/>
            <a:ext cx="3045106" cy="2232567"/>
            <a:chOff x="7668836" y="-89485"/>
            <a:chExt cx="4397832" cy="32243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EEC2DB-C67E-79AB-59A7-5690028D442F}"/>
                </a:ext>
              </a:extLst>
            </p:cNvPr>
            <p:cNvGrpSpPr/>
            <p:nvPr/>
          </p:nvGrpSpPr>
          <p:grpSpPr>
            <a:xfrm>
              <a:off x="7668836" y="-89485"/>
              <a:ext cx="4397832" cy="3224340"/>
              <a:chOff x="1258623" y="2454250"/>
              <a:chExt cx="4397832" cy="322434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EC0B9A-8C11-F16F-6B45-2DD7CD8E5B37}"/>
                  </a:ext>
                </a:extLst>
              </p:cNvPr>
              <p:cNvCxnSpPr>
                <a:cxnSpLocks/>
                <a:stCxn id="54" idx="6"/>
                <a:endCxn id="59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990A1E5-2281-6C7D-9814-EAF534589FEF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4C48B8-2039-E87A-5A97-269BDA081A8F}"/>
                  </a:ext>
                </a:extLst>
              </p:cNvPr>
              <p:cNvCxnSpPr>
                <a:cxnSpLocks/>
                <a:stCxn id="54" idx="5"/>
                <a:endCxn id="52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63AA516-1BE5-8ECA-8EEF-D7BB29C8DC1E}"/>
                  </a:ext>
                </a:extLst>
              </p:cNvPr>
              <p:cNvCxnSpPr>
                <a:cxnSpLocks/>
                <a:stCxn id="52" idx="6"/>
                <a:endCxn id="55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799016C-0A28-1BEB-355C-F276D189ACED}"/>
                  </a:ext>
                </a:extLst>
              </p:cNvPr>
              <p:cNvCxnSpPr>
                <a:cxnSpLocks/>
                <a:stCxn id="63" idx="6"/>
                <a:endCxn id="55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70F0F13-9B9D-B1E2-FD16-DCCA5E7C27A8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FE80AE-9466-F8F2-973F-1D7FC08AF6D2}"/>
                  </a:ext>
                </a:extLst>
              </p:cNvPr>
              <p:cNvGrpSpPr/>
              <p:nvPr/>
            </p:nvGrpSpPr>
            <p:grpSpPr>
              <a:xfrm>
                <a:off x="3117423" y="2454250"/>
                <a:ext cx="2053798" cy="1233262"/>
                <a:chOff x="4825200" y="1641060"/>
                <a:chExt cx="2053798" cy="123326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A0BE7AB-3EEF-677C-D3EA-3F1E015FB5EB}"/>
                    </a:ext>
                  </a:extLst>
                </p:cNvPr>
                <p:cNvGrpSpPr/>
                <p:nvPr/>
              </p:nvGrpSpPr>
              <p:grpSpPr>
                <a:xfrm>
                  <a:off x="4825200" y="1641060"/>
                  <a:ext cx="597600" cy="949140"/>
                  <a:chOff x="4825200" y="1641060"/>
                  <a:chExt cx="597600" cy="949140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B7A15C26-B972-BCE4-2779-A21B084C03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DC76A6-87BA-4C26-916D-383FFDF7A768}"/>
                  </a:ext>
                </a:extLst>
              </p:cNvPr>
              <p:cNvGrpSpPr/>
              <p:nvPr/>
            </p:nvGrpSpPr>
            <p:grpSpPr>
              <a:xfrm>
                <a:off x="1258623" y="3598319"/>
                <a:ext cx="4315200" cy="942671"/>
                <a:chOff x="2966400" y="2785129"/>
                <a:chExt cx="4315200" cy="94267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B209643-6224-57B0-11E8-9430855FC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397A0BAC-AA30-FAC6-C4A4-5C14A482BA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02BF8B0-6496-EB03-091D-7753E221EF81}"/>
                    </a:ext>
                  </a:extLst>
                </p:cNvPr>
                <p:cNvGrpSpPr/>
                <p:nvPr/>
              </p:nvGrpSpPr>
              <p:grpSpPr>
                <a:xfrm>
                  <a:off x="4825200" y="2785129"/>
                  <a:ext cx="1826322" cy="942671"/>
                  <a:chOff x="4825200" y="2785129"/>
                  <a:chExt cx="1826322" cy="94267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30E971A8-BABF-A8F3-0DF8-83048483F36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597600" cy="942671"/>
                    <a:chOff x="4825200" y="2785129"/>
                    <a:chExt cx="597600" cy="942671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12F5145B-63BB-7190-DAE9-C7C60B8E89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16865ED-6073-C566-248D-BD7A78246FF1}"/>
                  </a:ext>
                </a:extLst>
              </p:cNvPr>
              <p:cNvGrpSpPr/>
              <p:nvPr/>
            </p:nvGrpSpPr>
            <p:grpSpPr>
              <a:xfrm>
                <a:off x="3117423" y="4549185"/>
                <a:ext cx="1470972" cy="1129405"/>
                <a:chOff x="4825200" y="3735995"/>
                <a:chExt cx="1470972" cy="11294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2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F62227D-B4AF-6E38-7E89-ACDABAB0DA5D}"/>
                    </a:ext>
                  </a:extLst>
                </p:cNvPr>
                <p:cNvGrpSpPr/>
                <p:nvPr/>
              </p:nvGrpSpPr>
              <p:grpSpPr>
                <a:xfrm>
                  <a:off x="4825200" y="3913989"/>
                  <a:ext cx="597600" cy="951411"/>
                  <a:chOff x="4825200" y="3913989"/>
                  <a:chExt cx="597600" cy="95141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72F74272-DEF0-DC96-8EF9-3A2EA38083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/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blipFill>
                  <a:blip r:embed="rId13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/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/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blipFill>
                  <a:blip r:embed="rId15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Provable Pointwise Repair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906871-D99A-8F27-1506-A7E74B93C689}"/>
              </a:ext>
            </a:extLst>
          </p:cNvPr>
          <p:cNvSpPr/>
          <p:nvPr/>
        </p:nvSpPr>
        <p:spPr>
          <a:xfrm>
            <a:off x="8026187" y="3933091"/>
            <a:ext cx="3215116" cy="28610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2C8552-A9E8-FBC7-4B36-8020935AC044}"/>
              </a:ext>
            </a:extLst>
          </p:cNvPr>
          <p:cNvGrpSpPr/>
          <p:nvPr/>
        </p:nvGrpSpPr>
        <p:grpSpPr>
          <a:xfrm>
            <a:off x="8094640" y="4176501"/>
            <a:ext cx="2987891" cy="1989157"/>
            <a:chOff x="8094640" y="4176501"/>
            <a:chExt cx="2987891" cy="198915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BC525A-F387-D753-4C7F-4DDBF00BA177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8508425" y="5171080"/>
              <a:ext cx="873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7F36F1-B6BF-015E-7DA3-1A7F81F30027}"/>
                </a:ext>
              </a:extLst>
            </p:cNvPr>
            <p:cNvCxnSpPr>
              <a:cxnSpLocks/>
              <a:stCxn id="24" idx="7"/>
              <a:endCxn id="23" idx="2"/>
            </p:cNvCxnSpPr>
            <p:nvPr/>
          </p:nvCxnSpPr>
          <p:spPr>
            <a:xfrm flipV="1">
              <a:off x="8447828" y="4383393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18A829-17E1-29D0-2492-D7FB1E3F8407}"/>
                </a:ext>
              </a:extLst>
            </p:cNvPr>
            <p:cNvCxnSpPr>
              <a:cxnSpLocks/>
              <a:stCxn id="24" idx="5"/>
              <a:endCxn id="27" idx="2"/>
            </p:cNvCxnSpPr>
            <p:nvPr/>
          </p:nvCxnSpPr>
          <p:spPr>
            <a:xfrm>
              <a:off x="8447828" y="5317375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5756B3-3D90-CD87-47E6-582BEB0FF065}"/>
                </a:ext>
              </a:extLst>
            </p:cNvPr>
            <p:cNvCxnSpPr>
              <a:cxnSpLocks/>
              <a:stCxn id="27" idx="6"/>
              <a:endCxn id="25" idx="3"/>
            </p:cNvCxnSpPr>
            <p:nvPr/>
          </p:nvCxnSpPr>
          <p:spPr>
            <a:xfrm flipV="1">
              <a:off x="9795478" y="5317375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1B641D-E190-B09E-7A7B-A184EDAE88E9}"/>
                </a:ext>
              </a:extLst>
            </p:cNvPr>
            <p:cNvCxnSpPr>
              <a:cxnSpLocks/>
              <a:stCxn id="23" idx="6"/>
              <a:endCxn id="25" idx="1"/>
            </p:cNvCxnSpPr>
            <p:nvPr/>
          </p:nvCxnSpPr>
          <p:spPr>
            <a:xfrm>
              <a:off x="9795478" y="4383393"/>
              <a:ext cx="933865" cy="641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7E671A1-86C0-F937-D078-0BDF910ADF1F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>
              <a:off x="9795478" y="5171080"/>
              <a:ext cx="873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29347A-26F0-5CCB-7CEB-A39B5E52B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4176501"/>
              <a:ext cx="413785" cy="413785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D591F0-CD1F-F456-19B9-C1045EA452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4640" y="4964185"/>
              <a:ext cx="413785" cy="4137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439D8A-4382-946F-CA59-A87F13009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746" y="4964185"/>
              <a:ext cx="413785" cy="4137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B91799-0CCE-D2B4-B338-F5B4550B1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4964185"/>
              <a:ext cx="413785" cy="413784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E1B6D5-68E1-1B78-19E7-C0575D167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693" y="5751873"/>
              <a:ext cx="413785" cy="413785"/>
            </a:xfrm>
            <a:prstGeom prst="ellipse">
              <a:avLst/>
            </a:prstGeom>
            <a:noFill/>
            <a:ln w="508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932EB7A-C67B-3516-5B05-4B6448FE33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703" y="1767478"/>
            <a:ext cx="2592323" cy="222199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7FC2C79-EFC1-308D-D021-84162FFD5F96}"/>
              </a:ext>
            </a:extLst>
          </p:cNvPr>
          <p:cNvGrpSpPr/>
          <p:nvPr/>
        </p:nvGrpSpPr>
        <p:grpSpPr>
          <a:xfrm>
            <a:off x="1214791" y="1888933"/>
            <a:ext cx="1708883" cy="625336"/>
            <a:chOff x="1214791" y="1888933"/>
            <a:chExt cx="1708883" cy="6253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C2EA4A5-8466-D0D7-D469-5D12829683CA}"/>
                    </a:ext>
                  </a:extLst>
                </p:cNvPr>
                <p:cNvSpPr txBox="1"/>
                <p:nvPr/>
              </p:nvSpPr>
              <p:spPr>
                <a:xfrm>
                  <a:off x="1214791" y="1888933"/>
                  <a:ext cx="17088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r>
                    <a:rPr lang="en-US" sz="2000">
                      <a:solidFill>
                        <a:srgbClr val="FF0000"/>
                      </a:solidFill>
                    </a:rPr>
                    <a:t> violated</a:t>
                  </a: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C2EA4A5-8466-D0D7-D469-5D12829683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791" y="1888933"/>
                  <a:ext cx="1708883" cy="400110"/>
                </a:xfrm>
                <a:prstGeom prst="rect">
                  <a:avLst/>
                </a:prstGeom>
                <a:blipFill>
                  <a:blip r:embed="rId17"/>
                  <a:stretch>
                    <a:fillRect l="-1471" t="-6250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425803-72F9-22A8-25DD-1F8D58632030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20" y="2214880"/>
              <a:ext cx="0" cy="2993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060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Provable Pointwise Repair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C707226-9A1B-9A3A-6BDE-81C5F58407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038" y="1574179"/>
              <a:ext cx="12192000" cy="23043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93620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531976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4761914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569741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577549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Find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parameters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b="0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dist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that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minimizes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and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200" b="0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subject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to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≝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−1.5</m:t>
                                    </m:r>
                                  </m:e>
                                </m:d>
                                <m:r>
                                  <m:rPr>
                                    <m:aln/>
                                  </m:r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ReLU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−1.5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ReLU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1.5+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ReLU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1.5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</m:oMath>
                            </m:oMathPara>
                          </a14:m>
                          <a:endParaRPr lang="en-US" sz="2200" b="0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≝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sup>
                                </m:s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−1.5</m:t>
                                    </m:r>
                                  </m:e>
                                </m:d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≤0.1</m:t>
                                </m:r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C707226-9A1B-9A3A-6BDE-81C5F58407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038" y="1574179"/>
              <a:ext cx="12192000" cy="23043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93620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531976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4761914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569741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577549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r="-430939" b="-408333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333" b="-40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5908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t="-76596" r="-430939" b="-212766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333" t="-76596" b="-2127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12563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t="-83000" r="-43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3333" t="-83000" r="-17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3" t="-83000" r="-96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31111" t="-83000" r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88889" t="-83000" r="-7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135" t="-8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407F338-7F7D-ECA4-88BB-A9D8A230E7AA}"/>
              </a:ext>
            </a:extLst>
          </p:cNvPr>
          <p:cNvSpPr/>
          <p:nvPr/>
        </p:nvSpPr>
        <p:spPr>
          <a:xfrm>
            <a:off x="802999" y="1493520"/>
            <a:ext cx="2783481" cy="571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B9CEE9-BB81-23A9-F420-20EE143EC833}"/>
              </a:ext>
            </a:extLst>
          </p:cNvPr>
          <p:cNvSpPr/>
          <p:nvPr/>
        </p:nvSpPr>
        <p:spPr>
          <a:xfrm>
            <a:off x="802999" y="2003992"/>
            <a:ext cx="6959241" cy="612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6F3C15-520D-ADCE-3E54-F9CB13F4D3A7}"/>
              </a:ext>
            </a:extLst>
          </p:cNvPr>
          <p:cNvSpPr/>
          <p:nvPr/>
        </p:nvSpPr>
        <p:spPr>
          <a:xfrm>
            <a:off x="8370186" y="2604215"/>
            <a:ext cx="3821813" cy="197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721E7B-F70C-1666-D441-1A7D64A57649}"/>
              </a:ext>
            </a:extLst>
          </p:cNvPr>
          <p:cNvGrpSpPr/>
          <p:nvPr/>
        </p:nvGrpSpPr>
        <p:grpSpPr>
          <a:xfrm>
            <a:off x="8092998" y="3879112"/>
            <a:ext cx="3045106" cy="2997713"/>
            <a:chOff x="8824518" y="3889507"/>
            <a:chExt cx="3045106" cy="29977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647AC0E-5835-97B0-E722-EC75BE9812D4}"/>
                    </a:ext>
                  </a:extLst>
                </p:cNvPr>
                <p:cNvSpPr txBox="1"/>
                <p:nvPr/>
              </p:nvSpPr>
              <p:spPr>
                <a:xfrm>
                  <a:off x="9705724" y="6293083"/>
                  <a:ext cx="1424364" cy="594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647AC0E-5835-97B0-E722-EC75BE981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5724" y="6293083"/>
                  <a:ext cx="1424364" cy="594137"/>
                </a:xfrm>
                <a:prstGeom prst="rect">
                  <a:avLst/>
                </a:prstGeom>
                <a:blipFill>
                  <a:blip r:embed="rId4"/>
                  <a:stretch>
                    <a:fillRect l="-8850" r="-177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712212-1547-19AA-2294-2D76588EA278}"/>
                    </a:ext>
                  </a:extLst>
                </p:cNvPr>
                <p:cNvSpPr txBox="1"/>
                <p:nvPr/>
              </p:nvSpPr>
              <p:spPr>
                <a:xfrm>
                  <a:off x="9426961" y="4412408"/>
                  <a:ext cx="219356" cy="324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712212-1547-19AA-2294-2D76588EA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4412408"/>
                  <a:ext cx="219356" cy="324320"/>
                </a:xfrm>
                <a:prstGeom prst="rect">
                  <a:avLst/>
                </a:prstGeom>
                <a:blipFill>
                  <a:blip r:embed="rId5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F26AB2-AE8D-3B91-009A-062FF51A28E6}"/>
                    </a:ext>
                  </a:extLst>
                </p:cNvPr>
                <p:cNvSpPr txBox="1"/>
                <p:nvPr/>
              </p:nvSpPr>
              <p:spPr>
                <a:xfrm>
                  <a:off x="9426961" y="4881860"/>
                  <a:ext cx="219356" cy="322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20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F26AB2-AE8D-3B91-009A-062FF51A2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4881860"/>
                  <a:ext cx="219356" cy="322974"/>
                </a:xfrm>
                <a:prstGeom prst="rect">
                  <a:avLst/>
                </a:prstGeom>
                <a:blipFill>
                  <a:blip r:embed="rId6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B04D41-675C-4B9A-479A-13D04568D1BB}"/>
                    </a:ext>
                  </a:extLst>
                </p:cNvPr>
                <p:cNvSpPr txBox="1"/>
                <p:nvPr/>
              </p:nvSpPr>
              <p:spPr>
                <a:xfrm>
                  <a:off x="9426961" y="5309936"/>
                  <a:ext cx="219356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20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B04D41-675C-4B9A-479A-13D04568D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5309936"/>
                  <a:ext cx="219356" cy="323165"/>
                </a:xfrm>
                <a:prstGeom prst="rect">
                  <a:avLst/>
                </a:prstGeom>
                <a:blipFill>
                  <a:blip r:embed="rId7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862DF9-FFFB-B253-D980-D3E612A8D6CE}"/>
                </a:ext>
              </a:extLst>
            </p:cNvPr>
            <p:cNvGrpSpPr/>
            <p:nvPr/>
          </p:nvGrpSpPr>
          <p:grpSpPr>
            <a:xfrm>
              <a:off x="8824518" y="3889507"/>
              <a:ext cx="3045106" cy="2288447"/>
              <a:chOff x="1258623" y="2373545"/>
              <a:chExt cx="4397832" cy="3305045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F287FA3-60F6-9096-C746-1C2AA0BD7AF5}"/>
                  </a:ext>
                </a:extLst>
              </p:cNvPr>
              <p:cNvCxnSpPr>
                <a:cxnSpLocks/>
                <a:stCxn id="77" idx="6"/>
                <a:endCxn id="98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7CDC939-06CA-4C5A-81B2-603A84E9ACFF}"/>
                  </a:ext>
                </a:extLst>
              </p:cNvPr>
              <p:cNvCxnSpPr>
                <a:cxnSpLocks/>
                <a:stCxn id="77" idx="7"/>
                <a:endCxn id="103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F3CFFAA-4F9E-37D1-C705-4A060EBEA915}"/>
                  </a:ext>
                </a:extLst>
              </p:cNvPr>
              <p:cNvCxnSpPr>
                <a:cxnSpLocks/>
                <a:stCxn id="77" idx="5"/>
                <a:endCxn id="75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84E6A3F-75C3-D916-A9E2-9808E791E1FA}"/>
                  </a:ext>
                </a:extLst>
              </p:cNvPr>
              <p:cNvCxnSpPr>
                <a:cxnSpLocks/>
                <a:stCxn id="75" idx="6"/>
                <a:endCxn id="78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7515F86-0343-EABB-2F14-F219F1345E4B}"/>
                  </a:ext>
                </a:extLst>
              </p:cNvPr>
              <p:cNvCxnSpPr>
                <a:cxnSpLocks/>
                <a:stCxn id="103" idx="6"/>
                <a:endCxn id="78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467D5A0-1BF1-BE81-C53B-3DB74EDC7B68}"/>
                  </a:ext>
                </a:extLst>
              </p:cNvPr>
              <p:cNvCxnSpPr>
                <a:cxnSpLocks/>
                <a:stCxn id="98" idx="6"/>
                <a:endCxn id="78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65618EE-AF2A-A3B9-FA82-E088D0B11043}"/>
                  </a:ext>
                </a:extLst>
              </p:cNvPr>
              <p:cNvGrpSpPr/>
              <p:nvPr/>
            </p:nvGrpSpPr>
            <p:grpSpPr>
              <a:xfrm>
                <a:off x="3071109" y="2373545"/>
                <a:ext cx="1988852" cy="1200943"/>
                <a:chOff x="4778886" y="1560355"/>
                <a:chExt cx="1988852" cy="120094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E1A39BD1-7086-663D-39F1-923C8FBF59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585" y="2292905"/>
                      <a:ext cx="967153" cy="4683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200"/>
                    </a:p>
                  </p:txBody>
                </p:sp>
              </mc:Choice>
              <mc:Fallback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E1A39BD1-7086-663D-39F1-923C8FBF59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0585" y="2292905"/>
                      <a:ext cx="967153" cy="46839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1494BC5F-D0D1-3A4D-FDD5-4F31FA8FD52E}"/>
                    </a:ext>
                  </a:extLst>
                </p:cNvPr>
                <p:cNvGrpSpPr/>
                <p:nvPr/>
              </p:nvGrpSpPr>
              <p:grpSpPr>
                <a:xfrm>
                  <a:off x="4778886" y="1560355"/>
                  <a:ext cx="643914" cy="1029845"/>
                  <a:chOff x="4778886" y="1560355"/>
                  <a:chExt cx="643914" cy="1029845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9CA3FF9C-FC4D-2A35-6010-56539F2A15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40F65A62-14A8-CF11-DFD4-DB2751E2BE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78886" y="1560355"/>
                        <a:ext cx="316800" cy="4683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40F65A62-14A8-CF11-DFD4-DB2751E2BED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78886" y="1560355"/>
                        <a:ext cx="316800" cy="468393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1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B33B87C-8DAE-6C14-D0D2-47349E4A1DB1}"/>
                  </a:ext>
                </a:extLst>
              </p:cNvPr>
              <p:cNvGrpSpPr/>
              <p:nvPr/>
            </p:nvGrpSpPr>
            <p:grpSpPr>
              <a:xfrm>
                <a:off x="1258623" y="3517612"/>
                <a:ext cx="4315200" cy="1023378"/>
                <a:chOff x="2966400" y="2704422"/>
                <a:chExt cx="4315200" cy="1023378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8466B7C1-D0E2-9671-E022-451873382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2B1EDEE-41DD-3482-02E6-FE79BF0D37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997524A-647F-8F48-6E71-3C3EFDB3E20F}"/>
                    </a:ext>
                  </a:extLst>
                </p:cNvPr>
                <p:cNvGrpSpPr/>
                <p:nvPr/>
              </p:nvGrpSpPr>
              <p:grpSpPr>
                <a:xfrm>
                  <a:off x="4777462" y="2704422"/>
                  <a:ext cx="1874060" cy="1023378"/>
                  <a:chOff x="4777462" y="2704422"/>
                  <a:chExt cx="1874060" cy="1023378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EF41D2D-A11A-0C0D-BAB8-1E433E699B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2985351"/>
                        <a:ext cx="850937" cy="4664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EF41D2D-A11A-0C0D-BAB8-1E433E699B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2985351"/>
                        <a:ext cx="850937" cy="46644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360EBBDA-C4E9-28EB-C526-4D8B9F490217}"/>
                      </a:ext>
                    </a:extLst>
                  </p:cNvPr>
                  <p:cNvGrpSpPr/>
                  <p:nvPr/>
                </p:nvGrpSpPr>
                <p:grpSpPr>
                  <a:xfrm>
                    <a:off x="4777462" y="2704422"/>
                    <a:ext cx="645338" cy="1023378"/>
                    <a:chOff x="4777462" y="2704422"/>
                    <a:chExt cx="645338" cy="1023378"/>
                  </a:xfrm>
                </p:grpSpPr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26B2FA7C-4410-D684-C082-E73E837E29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C1507401-EA63-3659-011B-F24A922390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77462" y="2704422"/>
                          <a:ext cx="316800" cy="46644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(0)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C1507401-EA63-3659-011B-F24A9223909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77462" y="2704422"/>
                          <a:ext cx="316800" cy="466448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r="-1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48C2BC8-2320-2FC1-A991-3B0B22A450B4}"/>
                  </a:ext>
                </a:extLst>
              </p:cNvPr>
              <p:cNvGrpSpPr/>
              <p:nvPr/>
            </p:nvGrpSpPr>
            <p:grpSpPr>
              <a:xfrm>
                <a:off x="3066840" y="4446471"/>
                <a:ext cx="1342768" cy="1232119"/>
                <a:chOff x="4774617" y="3633281"/>
                <a:chExt cx="1342768" cy="123211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9EC64675-0357-1079-E327-85D39010BC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585" y="3633281"/>
                      <a:ext cx="316800" cy="4667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200"/>
                    </a:p>
                  </p:txBody>
                </p:sp>
              </mc:Choice>
              <mc:Fallback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9EC64675-0357-1079-E327-85D39010BC5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0585" y="3633281"/>
                      <a:ext cx="316800" cy="46672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1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FADB83C0-F041-930E-656B-410F4DCBE2B3}"/>
                    </a:ext>
                  </a:extLst>
                </p:cNvPr>
                <p:cNvGrpSpPr/>
                <p:nvPr/>
              </p:nvGrpSpPr>
              <p:grpSpPr>
                <a:xfrm>
                  <a:off x="4774617" y="3833284"/>
                  <a:ext cx="648183" cy="1032116"/>
                  <a:chOff x="4774617" y="3833284"/>
                  <a:chExt cx="648183" cy="1032116"/>
                </a:xfrm>
              </p:grpSpPr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AF5BBCC9-CFA3-80BA-F962-AB3CCFE574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BFC4AA89-1F39-5713-41D0-4ED4BA21DB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74617" y="3833284"/>
                        <a:ext cx="316802" cy="4667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BFC4AA89-1F39-5713-41D0-4ED4BA21DBB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74617" y="3833284"/>
                        <a:ext cx="316802" cy="466723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r="-1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4FC20D8-08B5-7718-DECD-58ACD7EFA41E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4FC20D8-08B5-7718-DECD-58ACD7EFA4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0D00B36-428F-D87B-C796-9717C0F36B59}"/>
                  </a:ext>
                </a:extLst>
              </p:cNvPr>
              <p:cNvSpPr txBox="1"/>
              <p:nvPr/>
            </p:nvSpPr>
            <p:spPr>
              <a:xfrm>
                <a:off x="3993397" y="3853777"/>
                <a:ext cx="3722180" cy="414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𝐸𝑛𝑐𝑜𝑑𝑒𝑠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0D00B36-428F-D87B-C796-9717C0F36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97" y="3853777"/>
                <a:ext cx="3722180" cy="414922"/>
              </a:xfrm>
              <a:prstGeom prst="rect">
                <a:avLst/>
              </a:prstGeom>
              <a:blipFill>
                <a:blip r:embed="rId15"/>
                <a:stretch>
                  <a:fillRect l="-68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FA8D1F9-95C1-01D4-C324-313956AFF83D}"/>
              </a:ext>
            </a:extLst>
          </p:cNvPr>
          <p:cNvSpPr/>
          <p:nvPr/>
        </p:nvSpPr>
        <p:spPr>
          <a:xfrm>
            <a:off x="823070" y="2592712"/>
            <a:ext cx="7547116" cy="1668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3BADD7-A89E-64C9-2648-F88EFA7E8995}"/>
              </a:ext>
            </a:extLst>
          </p:cNvPr>
          <p:cNvGrpSpPr/>
          <p:nvPr/>
        </p:nvGrpSpPr>
        <p:grpSpPr>
          <a:xfrm>
            <a:off x="449811" y="3945387"/>
            <a:ext cx="7481995" cy="2889832"/>
            <a:chOff x="449811" y="3945387"/>
            <a:chExt cx="7481995" cy="28898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/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blipFill>
                  <a:blip r:embed="rId16"/>
                  <a:stretch>
                    <a:fillRect l="-8772" t="-6818" r="-877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08BF86-1217-1E53-47F9-2A24C21F8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811" y="3945387"/>
              <a:ext cx="3045106" cy="2232567"/>
              <a:chOff x="7668836" y="-89485"/>
              <a:chExt cx="4397832" cy="32243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EC2DB-C67E-79AB-59A7-5690028D442F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4EC0B9A-8C11-F16F-6B45-2DD7CD8E5B37}"/>
                    </a:ext>
                  </a:extLst>
                </p:cNvPr>
                <p:cNvCxnSpPr>
                  <a:cxnSpLocks/>
                  <a:stCxn id="54" idx="6"/>
                  <a:endCxn id="5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90A1E5-2281-6C7D-9814-EAF534589FEF}"/>
                    </a:ext>
                  </a:extLst>
                </p:cNvPr>
                <p:cNvCxnSpPr>
                  <a:cxnSpLocks/>
                  <a:stCxn id="54" idx="7"/>
                  <a:endCxn id="6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C4C48B8-2039-E87A-5A97-269BDA081A8F}"/>
                    </a:ext>
                  </a:extLst>
                </p:cNvPr>
                <p:cNvCxnSpPr>
                  <a:cxnSpLocks/>
                  <a:stCxn id="54" idx="5"/>
                  <a:endCxn id="5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63AA516-1BE5-8ECA-8EEF-D7BB29C8DC1E}"/>
                    </a:ext>
                  </a:extLst>
                </p:cNvPr>
                <p:cNvCxnSpPr>
                  <a:cxnSpLocks/>
                  <a:stCxn id="52" idx="6"/>
                  <a:endCxn id="5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799016C-0A28-1BEB-355C-F276D189ACED}"/>
                    </a:ext>
                  </a:extLst>
                </p:cNvPr>
                <p:cNvCxnSpPr>
                  <a:cxnSpLocks/>
                  <a:stCxn id="63" idx="6"/>
                  <a:endCxn id="5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70F0F13-9B9D-B1E2-FD16-DCCA5E7C27A8}"/>
                    </a:ext>
                  </a:extLst>
                </p:cNvPr>
                <p:cNvCxnSpPr>
                  <a:cxnSpLocks/>
                  <a:stCxn id="59" idx="6"/>
                  <a:endCxn id="5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FE80AE-9466-F8F2-973F-1D7FC08AF6D2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0BE7AB-3EEF-677C-D3EA-3F1E015FB5EB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B7A15C26-B972-BCE4-2779-A21B084C03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18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8DC76A6-87BA-4C26-916D-383FFDF7A768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AB209643-6224-57B0-11E8-9430855FC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97A0BAC-AA30-FAC6-C4A4-5C14A482BA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02BF8B0-6496-EB03-091D-7753E221EF81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30E971A8-BABF-A8F3-0DF8-83048483F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12F5145B-63BB-7190-DAE9-C7C60B8E89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20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16865ED-6073-C566-248D-BD7A78246FF1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62227D-B4AF-6E38-7E89-ACDABAB0DA5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2F74272-DEF0-DC96-8EF9-3A2EA3808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22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Arrow: Left-Right 16">
              <a:extLst>
                <a:ext uri="{FF2B5EF4-FFF2-40B4-BE49-F238E27FC236}">
                  <a16:creationId xmlns:a16="http://schemas.microsoft.com/office/drawing/2014/main" id="{293BD346-0F0D-E152-9959-E88609857CAC}"/>
                </a:ext>
              </a:extLst>
            </p:cNvPr>
            <p:cNvSpPr/>
            <p:nvPr/>
          </p:nvSpPr>
          <p:spPr>
            <a:xfrm>
              <a:off x="3686208" y="4930223"/>
              <a:ext cx="4245598" cy="528240"/>
            </a:xfrm>
            <a:prstGeom prst="left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100">
              <a:extLst>
                <a:ext uri="{FF2B5EF4-FFF2-40B4-BE49-F238E27FC236}">
                  <a16:creationId xmlns:a16="http://schemas.microsoft.com/office/drawing/2014/main" id="{D431D046-E98D-8D7E-AC74-621CE5EF97AE}"/>
                </a:ext>
              </a:extLst>
            </p:cNvPr>
            <p:cNvSpPr txBox="1">
              <a:spLocks/>
            </p:cNvSpPr>
            <p:nvPr/>
          </p:nvSpPr>
          <p:spPr>
            <a:xfrm>
              <a:off x="4039396" y="5298266"/>
              <a:ext cx="3630182" cy="5384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i="1">
                  <a:solidFill>
                    <a:srgbClr val="00B0F0"/>
                  </a:solidFill>
                  <a:latin typeface="+mn-lt"/>
                </a:rPr>
                <a:t>behavioral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050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620" y="1946331"/>
                <a:ext cx="12192001" cy="482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(−1.5)</m:t>
                      </m:r>
                      <m:r>
                        <m:rPr>
                          <m:aln/>
                        </m:rP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br>
                  <a:rPr lang="en-US" sz="1700" b="0" i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001D38-463F-19CF-6F9D-70E41DCFF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" y="1946331"/>
                <a:ext cx="12192001" cy="482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000">
                    <a:solidFill>
                      <a:schemeClr val="tx1"/>
                    </a:solidFill>
                  </a:rPr>
                  <a:t>However, solving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4000" b="0">
                    <a:solidFill>
                      <a:schemeClr val="tx1"/>
                    </a:solidFill>
                  </a:rPr>
                  <a:t> </a:t>
                </a:r>
                <a:r>
                  <a:rPr lang="en-US" sz="4000"/>
                  <a:t>is </a:t>
                </a:r>
                <a:r>
                  <a:rPr lang="en-US" sz="4000" i="1">
                    <a:solidFill>
                      <a:srgbClr val="FF0000"/>
                    </a:solidFill>
                  </a:rPr>
                  <a:t>difficult</a:t>
                </a:r>
                <a:r>
                  <a:rPr lang="en-US" sz="4000"/>
                  <a:t> </a:t>
                </a:r>
                <a:endParaRPr lang="en-US" sz="4000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F79FAB-D7D3-11E5-933E-D8C1652CB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491" y="365125"/>
                <a:ext cx="11335789" cy="1325563"/>
              </a:xfrm>
              <a:blipFill>
                <a:blip r:embed="rId4"/>
                <a:stretch>
                  <a:fillRect l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A81DA09-087A-41F6-25B9-77A9161B17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20287" y="3497657"/>
                <a:ext cx="5392834" cy="855723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≥0∧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&lt;0∧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A81DA09-087A-41F6-25B9-77A9161B1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287" y="3497657"/>
                <a:ext cx="5392834" cy="8557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3159A8-E90C-110D-9954-66C0B983A0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9491" y="2732792"/>
            <a:ext cx="1097442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Due to </a:t>
            </a:r>
            <a:r>
              <a:rPr lang="en-US" sz="2400" i="1">
                <a:solidFill>
                  <a:srgbClr val="FF0000"/>
                </a:solidFill>
              </a:rPr>
              <a:t>disjunctions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4E098A-2433-07C5-5BBF-A3E5E1D0DDB8}"/>
              </a:ext>
            </a:extLst>
          </p:cNvPr>
          <p:cNvSpPr>
            <a:spLocks/>
          </p:cNvSpPr>
          <p:nvPr/>
        </p:nvSpPr>
        <p:spPr>
          <a:xfrm>
            <a:off x="2752543" y="1963786"/>
            <a:ext cx="557585" cy="4321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37D58-EABD-7FEB-F534-32EECA8F49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9491" y="2732189"/>
            <a:ext cx="1097442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Due to </a:t>
            </a:r>
            <a:r>
              <a:rPr lang="en-US" sz="2400" i="1">
                <a:solidFill>
                  <a:schemeClr val="tx1"/>
                </a:solidFill>
              </a:rPr>
              <a:t>disjunctions </a:t>
            </a:r>
            <a:r>
              <a:rPr lang="en-US" sz="2400">
                <a:solidFill>
                  <a:schemeClr val="tx1"/>
                </a:solidFill>
              </a:rPr>
              <a:t>and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>
                <a:solidFill>
                  <a:srgbClr val="FF0000"/>
                </a:solidFill>
              </a:rPr>
              <a:t>quadratic terms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C869BA2-81A0-E532-9BBA-1B2D331CF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1180" y="3579381"/>
                <a:ext cx="8884919" cy="1609840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2800">
                    <a:solidFill>
                      <a:schemeClr val="tx1"/>
                    </a:solidFill>
                  </a:rPr>
                  <a:t>Find a linear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rgbClr val="0070C0"/>
                    </a:solidFill>
                  </a:rPr>
                  <a:t> </a:t>
                </a:r>
                <a:r>
                  <a:rPr lang="en-US" sz="2800">
                    <a:solidFill>
                      <a:schemeClr val="tx1"/>
                    </a:solidFill>
                  </a:rPr>
                  <a:t>that </a:t>
                </a:r>
                <a:r>
                  <a:rPr lang="en-US" sz="2800" i="1">
                    <a:solidFill>
                      <a:schemeClr val="tx1"/>
                    </a:solidFill>
                  </a:rPr>
                  <a:t>implies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,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2800">
                    <a:solidFill>
                      <a:schemeClr val="tx1"/>
                    </a:solidFill>
                  </a:rPr>
                  <a:t>then solve</a:t>
                </a:r>
                <a:r>
                  <a:rPr lang="en-US" sz="280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 </a:t>
                </a:r>
                <a:r>
                  <a:rPr lang="en-US" sz="2800">
                    <a:solidFill>
                      <a:srgbClr val="00B050"/>
                    </a:solidFill>
                  </a:rPr>
                  <a:t>polynomial time </a:t>
                </a:r>
                <a:r>
                  <a:rPr lang="en-US" sz="2800">
                    <a:solidFill>
                      <a:schemeClr val="tx1"/>
                    </a:solidFill>
                  </a:rPr>
                  <a:t>using an LP solver.</a:t>
                </a: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C869BA2-81A0-E532-9BBA-1B2D331CF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80" y="3579381"/>
                <a:ext cx="8884919" cy="1609840"/>
              </a:xfrm>
              <a:prstGeom prst="roundRect">
                <a:avLst/>
              </a:prstGeom>
              <a:blipFill>
                <a:blip r:embed="rId6"/>
                <a:stretch>
                  <a:fillRect b="-9231"/>
                </a:stretch>
              </a:blip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98364C8-8602-2728-A833-4180AB3786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9491" y="2732189"/>
            <a:ext cx="1097442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Due to </a:t>
            </a:r>
            <a:r>
              <a:rPr lang="en-US" sz="2400" i="1">
                <a:solidFill>
                  <a:schemeClr val="tx1"/>
                </a:solidFill>
              </a:rPr>
              <a:t>disjunctions </a:t>
            </a:r>
            <a:r>
              <a:rPr lang="en-US" sz="2400">
                <a:solidFill>
                  <a:schemeClr val="tx1"/>
                </a:solidFill>
              </a:rPr>
              <a:t>and</a:t>
            </a:r>
            <a:r>
              <a:rPr lang="en-US" sz="2400" i="1">
                <a:solidFill>
                  <a:schemeClr val="tx1"/>
                </a:solidFill>
              </a:rPr>
              <a:t> quadratic terms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794040-C28F-EE54-17C2-1529649F2E46}"/>
              </a:ext>
            </a:extLst>
          </p:cNvPr>
          <p:cNvSpPr>
            <a:spLocks/>
          </p:cNvSpPr>
          <p:nvPr/>
        </p:nvSpPr>
        <p:spPr>
          <a:xfrm>
            <a:off x="6599393" y="3765436"/>
            <a:ext cx="233795" cy="32016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B6BCF8-960F-667C-E382-F85E937B64EC}"/>
              </a:ext>
            </a:extLst>
          </p:cNvPr>
          <p:cNvSpPr>
            <a:spLocks/>
          </p:cNvSpPr>
          <p:nvPr/>
        </p:nvSpPr>
        <p:spPr>
          <a:xfrm>
            <a:off x="5924788" y="1963786"/>
            <a:ext cx="557585" cy="4321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FA73B7D-1FC4-659E-7AB1-BF529951EAC7}"/>
              </a:ext>
            </a:extLst>
          </p:cNvPr>
          <p:cNvSpPr>
            <a:spLocks/>
          </p:cNvSpPr>
          <p:nvPr/>
        </p:nvSpPr>
        <p:spPr>
          <a:xfrm>
            <a:off x="9091869" y="1963786"/>
            <a:ext cx="557585" cy="4321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F9C626-C5AC-636D-E999-3F467F4AF569}"/>
              </a:ext>
            </a:extLst>
          </p:cNvPr>
          <p:cNvGrpSpPr/>
          <p:nvPr/>
        </p:nvGrpSpPr>
        <p:grpSpPr>
          <a:xfrm>
            <a:off x="5247894" y="2049019"/>
            <a:ext cx="2922212" cy="238854"/>
            <a:chOff x="5247894" y="2055070"/>
            <a:chExt cx="2922212" cy="23885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711A734-014B-A198-CE5C-EB3F26E9A317}"/>
                </a:ext>
              </a:extLst>
            </p:cNvPr>
            <p:cNvGrpSpPr/>
            <p:nvPr/>
          </p:nvGrpSpPr>
          <p:grpSpPr>
            <a:xfrm>
              <a:off x="5247894" y="2060372"/>
              <a:ext cx="2922212" cy="233552"/>
              <a:chOff x="5353050" y="2014280"/>
              <a:chExt cx="2922212" cy="32759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2008C60-39A8-F804-85DF-F60DA9F88311}"/>
                  </a:ext>
                </a:extLst>
              </p:cNvPr>
              <p:cNvSpPr/>
              <p:nvPr/>
            </p:nvSpPr>
            <p:spPr>
              <a:xfrm>
                <a:off x="5353050" y="2015749"/>
                <a:ext cx="463042" cy="3261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AE0973-C2C4-E911-1B2B-52E17760C96A}"/>
                  </a:ext>
                </a:extLst>
              </p:cNvPr>
              <p:cNvSpPr/>
              <p:nvPr/>
            </p:nvSpPr>
            <p:spPr>
              <a:xfrm>
                <a:off x="6538407" y="2015748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CF87728-88AA-B137-4944-DB2E38E21988}"/>
                  </a:ext>
                </a:extLst>
              </p:cNvPr>
              <p:cNvSpPr/>
              <p:nvPr/>
            </p:nvSpPr>
            <p:spPr>
              <a:xfrm>
                <a:off x="7812220" y="2014280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493F7E72-A3A0-143C-48CC-14E47D4486F8}"/>
                </a:ext>
              </a:extLst>
            </p:cNvPr>
            <p:cNvCxnSpPr>
              <a:cxnSpLocks/>
              <a:stCxn id="34" idx="0"/>
              <a:endCxn id="35" idx="0"/>
            </p:cNvCxnSpPr>
            <p:nvPr/>
          </p:nvCxnSpPr>
          <p:spPr>
            <a:xfrm rot="5400000" flipH="1" flipV="1">
              <a:off x="6072093" y="1468741"/>
              <a:ext cx="12700" cy="1185357"/>
            </a:xfrm>
            <a:prstGeom prst="bentConnector3">
              <a:avLst>
                <a:gd name="adj1" fmla="val 2132315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1E935E40-BFE9-B584-A79A-1293A7A70ED2}"/>
                </a:ext>
              </a:extLst>
            </p:cNvPr>
            <p:cNvCxnSpPr>
              <a:cxnSpLocks/>
              <a:stCxn id="34" idx="2"/>
              <a:endCxn id="43" idx="2"/>
            </p:cNvCxnSpPr>
            <p:nvPr/>
          </p:nvCxnSpPr>
          <p:spPr>
            <a:xfrm rot="5400000" flipH="1" flipV="1">
              <a:off x="6708476" y="1063816"/>
              <a:ext cx="1047" cy="2459170"/>
            </a:xfrm>
            <a:prstGeom prst="bentConnector3">
              <a:avLst>
                <a:gd name="adj1" fmla="val -21833811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D62079-260F-36FA-3282-94E6F09FA3DD}"/>
              </a:ext>
            </a:extLst>
          </p:cNvPr>
          <p:cNvGrpSpPr/>
          <p:nvPr/>
        </p:nvGrpSpPr>
        <p:grpSpPr>
          <a:xfrm>
            <a:off x="2071451" y="2049019"/>
            <a:ext cx="2922212" cy="238854"/>
            <a:chOff x="5247894" y="2055070"/>
            <a:chExt cx="2922212" cy="23885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D7A43A-9CA5-A34D-C0C2-9263B782F93A}"/>
                </a:ext>
              </a:extLst>
            </p:cNvPr>
            <p:cNvGrpSpPr/>
            <p:nvPr/>
          </p:nvGrpSpPr>
          <p:grpSpPr>
            <a:xfrm>
              <a:off x="5247894" y="2060372"/>
              <a:ext cx="2922212" cy="233552"/>
              <a:chOff x="5353050" y="2014280"/>
              <a:chExt cx="2922212" cy="32759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8232050-C8B1-50DC-0919-B100261B986F}"/>
                  </a:ext>
                </a:extLst>
              </p:cNvPr>
              <p:cNvSpPr/>
              <p:nvPr/>
            </p:nvSpPr>
            <p:spPr>
              <a:xfrm>
                <a:off x="5353050" y="2015749"/>
                <a:ext cx="463042" cy="3261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92C520-0355-16B9-DEDD-AA9D40B6016E}"/>
                  </a:ext>
                </a:extLst>
              </p:cNvPr>
              <p:cNvSpPr/>
              <p:nvPr/>
            </p:nvSpPr>
            <p:spPr>
              <a:xfrm>
                <a:off x="6538407" y="2015748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0C111BB-1658-2530-C1B5-7C069E766E86}"/>
                  </a:ext>
                </a:extLst>
              </p:cNvPr>
              <p:cNvSpPr/>
              <p:nvPr/>
            </p:nvSpPr>
            <p:spPr>
              <a:xfrm>
                <a:off x="7812220" y="2014280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59C47A31-DED8-86F4-9A97-2EAB0F055771}"/>
                </a:ext>
              </a:extLst>
            </p:cNvPr>
            <p:cNvCxnSpPr>
              <a:cxnSpLocks/>
              <a:stCxn id="22" idx="0"/>
              <a:endCxn id="25" idx="0"/>
            </p:cNvCxnSpPr>
            <p:nvPr/>
          </p:nvCxnSpPr>
          <p:spPr>
            <a:xfrm rot="5400000" flipH="1" flipV="1">
              <a:off x="6072093" y="1468741"/>
              <a:ext cx="12700" cy="1185357"/>
            </a:xfrm>
            <a:prstGeom prst="bentConnector3">
              <a:avLst>
                <a:gd name="adj1" fmla="val 2132315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80C49358-AEF7-FB68-A183-C06BF34801DC}"/>
                </a:ext>
              </a:extLst>
            </p:cNvPr>
            <p:cNvCxnSpPr>
              <a:cxnSpLocks/>
              <a:stCxn id="22" idx="2"/>
              <a:endCxn id="30" idx="2"/>
            </p:cNvCxnSpPr>
            <p:nvPr/>
          </p:nvCxnSpPr>
          <p:spPr>
            <a:xfrm rot="5400000" flipH="1" flipV="1">
              <a:off x="6708476" y="1063816"/>
              <a:ext cx="1047" cy="2459170"/>
            </a:xfrm>
            <a:prstGeom prst="bentConnector3">
              <a:avLst>
                <a:gd name="adj1" fmla="val -21833811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79618A-0D6C-9335-5A03-22066FB83233}"/>
              </a:ext>
            </a:extLst>
          </p:cNvPr>
          <p:cNvGrpSpPr/>
          <p:nvPr/>
        </p:nvGrpSpPr>
        <p:grpSpPr>
          <a:xfrm>
            <a:off x="8411772" y="2049019"/>
            <a:ext cx="2922212" cy="238854"/>
            <a:chOff x="5247894" y="2055070"/>
            <a:chExt cx="2922212" cy="2388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DC5E55-7F4D-32AD-D9D9-7163EB219000}"/>
                </a:ext>
              </a:extLst>
            </p:cNvPr>
            <p:cNvGrpSpPr/>
            <p:nvPr/>
          </p:nvGrpSpPr>
          <p:grpSpPr>
            <a:xfrm>
              <a:off x="5247894" y="2060372"/>
              <a:ext cx="2922212" cy="233552"/>
              <a:chOff x="5353050" y="2014280"/>
              <a:chExt cx="2922212" cy="32759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0D7EC89-CE2A-6339-9C47-956F33087BA5}"/>
                  </a:ext>
                </a:extLst>
              </p:cNvPr>
              <p:cNvSpPr/>
              <p:nvPr/>
            </p:nvSpPr>
            <p:spPr>
              <a:xfrm>
                <a:off x="5353050" y="2015749"/>
                <a:ext cx="463042" cy="3261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026F865-EBD0-480E-8F3E-780FEBCF5128}"/>
                  </a:ext>
                </a:extLst>
              </p:cNvPr>
              <p:cNvSpPr/>
              <p:nvPr/>
            </p:nvSpPr>
            <p:spPr>
              <a:xfrm>
                <a:off x="6538407" y="2015748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C22B79-C0B8-08FC-48FD-8AF58E5DEDCA}"/>
                  </a:ext>
                </a:extLst>
              </p:cNvPr>
              <p:cNvSpPr/>
              <p:nvPr/>
            </p:nvSpPr>
            <p:spPr>
              <a:xfrm>
                <a:off x="7812220" y="2014280"/>
                <a:ext cx="463042" cy="326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8AE2ABE-05FF-C757-2465-E8E6CE5CD8F9}"/>
                </a:ext>
              </a:extLst>
            </p:cNvPr>
            <p:cNvCxnSpPr>
              <a:cxnSpLocks/>
              <a:stCxn id="37" idx="0"/>
              <a:endCxn id="38" idx="0"/>
            </p:cNvCxnSpPr>
            <p:nvPr/>
          </p:nvCxnSpPr>
          <p:spPr>
            <a:xfrm rot="5400000" flipH="1" flipV="1">
              <a:off x="6072093" y="1468741"/>
              <a:ext cx="12700" cy="1185357"/>
            </a:xfrm>
            <a:prstGeom prst="bentConnector3">
              <a:avLst>
                <a:gd name="adj1" fmla="val 2132315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5EE7A359-71F7-088A-586D-C8AFADDA09A1}"/>
                </a:ext>
              </a:extLst>
            </p:cNvPr>
            <p:cNvCxnSpPr>
              <a:cxnSpLocks/>
              <a:stCxn id="37" idx="2"/>
              <a:endCxn id="39" idx="2"/>
            </p:cNvCxnSpPr>
            <p:nvPr/>
          </p:nvCxnSpPr>
          <p:spPr>
            <a:xfrm rot="5400000" flipH="1" flipV="1">
              <a:off x="6708476" y="1063816"/>
              <a:ext cx="1047" cy="2459170"/>
            </a:xfrm>
            <a:prstGeom prst="bentConnector3">
              <a:avLst>
                <a:gd name="adj1" fmla="val -21833811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/>
              <p:nvPr/>
            </p:nvSpPr>
            <p:spPr>
              <a:xfrm>
                <a:off x="409317" y="1969155"/>
                <a:ext cx="65668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FA6D9-5029-9703-193E-C14163B61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17" y="1969155"/>
                <a:ext cx="656687" cy="400110"/>
              </a:xfrm>
              <a:prstGeom prst="rect">
                <a:avLst/>
              </a:prstGeom>
              <a:blipFill>
                <a:blip r:embed="rId7"/>
                <a:stretch>
                  <a:fillRect l="-192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921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 animBg="1"/>
      <p:bldP spid="6" grpId="1" animBg="1"/>
      <p:bldP spid="12" grpId="0"/>
      <p:bldP spid="12" grpId="1"/>
      <p:bldP spid="16" grpId="0" animBg="1"/>
      <p:bldP spid="17" grpId="0"/>
      <p:bldP spid="9" grpId="0" animBg="1"/>
      <p:bldP spid="9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D19DE2-EB1E-D2B6-EEE6-5A6ED980E18A}"/>
              </a:ext>
            </a:extLst>
          </p:cNvPr>
          <p:cNvSpPr/>
          <p:nvPr/>
        </p:nvSpPr>
        <p:spPr>
          <a:xfrm>
            <a:off x="2752543" y="1963786"/>
            <a:ext cx="557585" cy="4321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64F9E85-6058-854F-2961-84CC09D14D18}"/>
              </a:ext>
            </a:extLst>
          </p:cNvPr>
          <p:cNvSpPr/>
          <p:nvPr/>
        </p:nvSpPr>
        <p:spPr>
          <a:xfrm>
            <a:off x="5924788" y="1963786"/>
            <a:ext cx="557585" cy="4321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0F3C04-FDB1-812F-6F98-328A8CD020BA}"/>
              </a:ext>
            </a:extLst>
          </p:cNvPr>
          <p:cNvSpPr/>
          <p:nvPr/>
        </p:nvSpPr>
        <p:spPr>
          <a:xfrm>
            <a:off x="9091869" y="1963786"/>
            <a:ext cx="557585" cy="4321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0E9618-6DA0-3FE5-0CB1-BC6D807BE7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620" y="1946331"/>
                <a:ext cx="12192001" cy="482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(−1.5)</m:t>
                      </m:r>
                      <m:r>
                        <m:rPr>
                          <m:aln/>
                        </m:rP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br>
                  <a:rPr lang="en-US" sz="1700" b="0" i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0E9618-6DA0-3FE5-0CB1-BC6D807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" y="1946331"/>
                <a:ext cx="12192001" cy="482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4F79FAB-D7D3-11E5-933E-D8C1652C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7080" cy="1325563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Eliminate disjunctions</a:t>
            </a:r>
            <a:endParaRPr lang="en-US" sz="4000" b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3F20DF-3F11-7739-3879-5767BCBC9C77}"/>
                  </a:ext>
                </a:extLst>
              </p:cNvPr>
              <p:cNvSpPr/>
              <p:nvPr/>
            </p:nvSpPr>
            <p:spPr>
              <a:xfrm>
                <a:off x="2803576" y="1925064"/>
                <a:ext cx="2349449" cy="468261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∙−1.5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3F20DF-3F11-7739-3879-5767BCBC9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576" y="1925064"/>
                <a:ext cx="2349449" cy="468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E1C6F3-AAA7-BE97-7C4C-45CA7919BA4B}"/>
                  </a:ext>
                </a:extLst>
              </p:cNvPr>
              <p:cNvSpPr/>
              <p:nvPr/>
            </p:nvSpPr>
            <p:spPr>
              <a:xfrm>
                <a:off x="5968177" y="1925064"/>
                <a:ext cx="2349449" cy="468261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E1C6F3-AAA7-BE97-7C4C-45CA7919B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177" y="1925064"/>
                <a:ext cx="2349449" cy="468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5E07DE-1182-BC3F-50D4-1BC832E35C92}"/>
                  </a:ext>
                </a:extLst>
              </p:cNvPr>
              <p:cNvSpPr/>
              <p:nvPr/>
            </p:nvSpPr>
            <p:spPr>
              <a:xfrm>
                <a:off x="9132778" y="1925064"/>
                <a:ext cx="2349449" cy="468261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5E07DE-1182-BC3F-50D4-1BC832E35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778" y="1925064"/>
                <a:ext cx="2349449" cy="4682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F0FD98-E4FD-18A0-3185-4F33F5DD570C}"/>
                  </a:ext>
                </a:extLst>
              </p:cNvPr>
              <p:cNvSpPr txBox="1"/>
              <p:nvPr/>
            </p:nvSpPr>
            <p:spPr>
              <a:xfrm>
                <a:off x="1866899" y="2386584"/>
                <a:ext cx="3132715" cy="417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7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∧     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∙−1.5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</m:mr>
                      </m:m>
                    </m:oMath>
                  </m:oMathPara>
                </a14:m>
                <a:endParaRPr lang="en-US" sz="17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F0FD98-E4FD-18A0-3185-4F33F5DD5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99" y="2386584"/>
                <a:ext cx="3132715" cy="41755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254530-9BA8-76D5-5017-2DF643EACEEB}"/>
                  </a:ext>
                </a:extLst>
              </p:cNvPr>
              <p:cNvSpPr txBox="1"/>
              <p:nvPr/>
            </p:nvSpPr>
            <p:spPr>
              <a:xfrm>
                <a:off x="5167910" y="2386584"/>
                <a:ext cx="3019425" cy="415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       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∙−1.5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mr>
                      </m:m>
                    </m:oMath>
                  </m:oMathPara>
                </a14:m>
                <a:endParaRPr lang="en-US" sz="17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254530-9BA8-76D5-5017-2DF643EA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10" y="2386584"/>
                <a:ext cx="3019425" cy="415627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FB2061-B4DC-8ACE-CA40-8F4078BEAEC8}"/>
                  </a:ext>
                </a:extLst>
              </p:cNvPr>
              <p:cNvSpPr txBox="1"/>
              <p:nvPr/>
            </p:nvSpPr>
            <p:spPr>
              <a:xfrm>
                <a:off x="8323421" y="2386584"/>
                <a:ext cx="3019425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      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∙−1.5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7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17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FB2061-B4DC-8ACE-CA40-8F4078BEA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421" y="2386584"/>
                <a:ext cx="3019425" cy="415883"/>
              </a:xfrm>
              <a:prstGeom prst="rect">
                <a:avLst/>
              </a:prstGeom>
              <a:blipFill>
                <a:blip r:embed="rId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7FCF732-E294-FCBF-6B26-2FDBB3F779A7}"/>
              </a:ext>
            </a:extLst>
          </p:cNvPr>
          <p:cNvSpPr/>
          <p:nvPr/>
        </p:nvSpPr>
        <p:spPr>
          <a:xfrm>
            <a:off x="4372253" y="2808475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FB08FB-8A3D-D43D-754D-CEBCDB45F39C}"/>
              </a:ext>
            </a:extLst>
          </p:cNvPr>
          <p:cNvSpPr/>
          <p:nvPr/>
        </p:nvSpPr>
        <p:spPr>
          <a:xfrm>
            <a:off x="7558880" y="2808475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6CAA0E-A9B7-4D4A-E62B-CC129B3D1A65}"/>
              </a:ext>
            </a:extLst>
          </p:cNvPr>
          <p:cNvSpPr/>
          <p:nvPr/>
        </p:nvSpPr>
        <p:spPr>
          <a:xfrm>
            <a:off x="10716121" y="2808475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EE495F-7CE8-2B19-0D1D-40B231E5EDE8}"/>
              </a:ext>
            </a:extLst>
          </p:cNvPr>
          <p:cNvGrpSpPr/>
          <p:nvPr/>
        </p:nvGrpSpPr>
        <p:grpSpPr>
          <a:xfrm>
            <a:off x="1075910" y="3064087"/>
            <a:ext cx="4542600" cy="3285300"/>
            <a:chOff x="871694" y="1388824"/>
            <a:chExt cx="4542600" cy="328530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3FE32FB-949E-5D50-9AB9-44FA41CEEB39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1469294" y="3237724"/>
              <a:ext cx="12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1CE7D05-1C8F-C476-DC3F-04A1491C7D93}"/>
                </a:ext>
              </a:extLst>
            </p:cNvPr>
            <p:cNvCxnSpPr>
              <a:cxnSpLocks/>
              <a:stCxn id="50" idx="7"/>
              <a:endCxn id="48" idx="2"/>
            </p:cNvCxnSpPr>
            <p:nvPr/>
          </p:nvCxnSpPr>
          <p:spPr>
            <a:xfrm flipV="1">
              <a:off x="1381778" y="2100124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C3BD6C-5A03-A06B-B652-03C5C8628770}"/>
                </a:ext>
              </a:extLst>
            </p:cNvPr>
            <p:cNvCxnSpPr>
              <a:cxnSpLocks/>
              <a:stCxn id="50" idx="5"/>
              <a:endCxn id="56" idx="2"/>
            </p:cNvCxnSpPr>
            <p:nvPr/>
          </p:nvCxnSpPr>
          <p:spPr>
            <a:xfrm>
              <a:off x="1381778" y="3449008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4C45459-F5FA-9008-20F0-02AD7C6D6CAE}"/>
                </a:ext>
              </a:extLst>
            </p:cNvPr>
            <p:cNvCxnSpPr>
              <a:cxnSpLocks/>
              <a:stCxn id="56" idx="6"/>
              <a:endCxn id="51" idx="3"/>
            </p:cNvCxnSpPr>
            <p:nvPr/>
          </p:nvCxnSpPr>
          <p:spPr>
            <a:xfrm flipV="1">
              <a:off x="3328094" y="3449008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B404CAD-F118-B012-BC5A-6C75BECD4BC3}"/>
                </a:ext>
              </a:extLst>
            </p:cNvPr>
            <p:cNvCxnSpPr>
              <a:cxnSpLocks/>
              <a:stCxn id="48" idx="6"/>
              <a:endCxn id="51" idx="1"/>
            </p:cNvCxnSpPr>
            <p:nvPr/>
          </p:nvCxnSpPr>
          <p:spPr>
            <a:xfrm>
              <a:off x="3328094" y="2100124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CEAC4F-6151-BBF6-304A-43649D936E9A}"/>
                </a:ext>
              </a:extLst>
            </p:cNvPr>
            <p:cNvCxnSpPr>
              <a:cxnSpLocks/>
              <a:stCxn id="53" idx="6"/>
              <a:endCxn id="51" idx="2"/>
            </p:cNvCxnSpPr>
            <p:nvPr/>
          </p:nvCxnSpPr>
          <p:spPr>
            <a:xfrm>
              <a:off x="3328094" y="3237724"/>
              <a:ext cx="12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65414FA-5B4B-1627-75C3-ECC31721ECE6}"/>
                    </a:ext>
                  </a:extLst>
                </p:cNvPr>
                <p:cNvSpPr txBox="1"/>
                <p:nvPr/>
              </p:nvSpPr>
              <p:spPr>
                <a:xfrm>
                  <a:off x="3705880" y="2105280"/>
                  <a:ext cx="5976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65414FA-5B4B-1627-75C3-ECC31721E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880" y="2105280"/>
                  <a:ext cx="597600" cy="4507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DDC7764-85E4-F9E8-B88D-8F7D883322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0494" y="18013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DDC7764-85E4-F9E8-B88D-8F7D883322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1801324"/>
                  <a:ext cx="597600" cy="597600"/>
                </a:xfrm>
                <a:prstGeom prst="ellipse">
                  <a:avLst/>
                </a:prstGeom>
                <a:blipFill>
                  <a:blip r:embed="rId11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F9D046-A7A2-7CCF-85E9-647150CD6B8B}"/>
                    </a:ext>
                  </a:extLst>
                </p:cNvPr>
                <p:cNvSpPr txBox="1"/>
                <p:nvPr/>
              </p:nvSpPr>
              <p:spPr>
                <a:xfrm>
                  <a:off x="2766816" y="1388824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F9D046-A7A2-7CCF-85E9-647150CD6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816" y="1388824"/>
                  <a:ext cx="316800" cy="450764"/>
                </a:xfrm>
                <a:prstGeom prst="rect">
                  <a:avLst/>
                </a:prstGeom>
                <a:blipFill>
                  <a:blip r:embed="rId12"/>
                  <a:stretch>
                    <a:fillRect r="-1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62BFBFE-F1C6-0735-3756-BB997C21F2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1694" y="2938924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62BFBFE-F1C6-0735-3756-BB997C21F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94" y="2938924"/>
                  <a:ext cx="597600" cy="597600"/>
                </a:xfrm>
                <a:prstGeom prst="ellipse">
                  <a:avLst/>
                </a:prstGeom>
                <a:blipFill>
                  <a:blip r:embed="rId13"/>
                  <a:stretch>
                    <a:fillRect l="-1428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ED41DED-4F68-07CC-3E66-40294BBEEC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89294" y="2938924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ED41DED-4F68-07CC-3E66-40294BBEEC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294" y="2938924"/>
                  <a:ext cx="597600" cy="597600"/>
                </a:xfrm>
                <a:prstGeom prst="ellipse">
                  <a:avLst/>
                </a:prstGeom>
                <a:blipFill>
                  <a:blip r:embed="rId14"/>
                  <a:stretch>
                    <a:fillRect l="-12000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AE4141-C319-BB32-0A06-9FA488194DE0}"/>
                    </a:ext>
                  </a:extLst>
                </p:cNvPr>
                <p:cNvSpPr txBox="1"/>
                <p:nvPr/>
              </p:nvSpPr>
              <p:spPr>
                <a:xfrm>
                  <a:off x="3705880" y="2828207"/>
                  <a:ext cx="656014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AE4141-C319-BB32-0A06-9FA488194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880" y="2828207"/>
                  <a:ext cx="656014" cy="4507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CD43901-9F01-F788-E92D-331C83036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0494" y="29389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CD43901-9F01-F788-E92D-331C83036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2938924"/>
                  <a:ext cx="597600" cy="597600"/>
                </a:xfrm>
                <a:prstGeom prst="ellipse">
                  <a:avLst/>
                </a:prstGeom>
                <a:blipFill>
                  <a:blip r:embed="rId16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4409BD6-4552-FE2F-8611-B9A9F470CDCD}"/>
                    </a:ext>
                  </a:extLst>
                </p:cNvPr>
                <p:cNvSpPr txBox="1"/>
                <p:nvPr/>
              </p:nvSpPr>
              <p:spPr>
                <a:xfrm>
                  <a:off x="2766816" y="2532893"/>
                  <a:ext cx="316800" cy="438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4409BD6-4552-FE2F-8611-B9A9F470C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816" y="2532893"/>
                  <a:ext cx="316800" cy="438262"/>
                </a:xfrm>
                <a:prstGeom prst="rect">
                  <a:avLst/>
                </a:prstGeom>
                <a:blipFill>
                  <a:blip r:embed="rId17"/>
                  <a:stretch>
                    <a:fillRect r="-123077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2603D36-648F-8FD8-5F8E-03B5281136AE}"/>
                    </a:ext>
                  </a:extLst>
                </p:cNvPr>
                <p:cNvSpPr txBox="1"/>
                <p:nvPr/>
              </p:nvSpPr>
              <p:spPr>
                <a:xfrm>
                  <a:off x="3705880" y="3476139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2603D36-648F-8FD8-5F8E-03B528113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880" y="3476139"/>
                  <a:ext cx="316800" cy="450764"/>
                </a:xfrm>
                <a:prstGeom prst="rect">
                  <a:avLst/>
                </a:prstGeom>
                <a:blipFill>
                  <a:blip r:embed="rId1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4271798-D887-8692-BD3D-EDCD378901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0494" y="40765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4271798-D887-8692-BD3D-EDCD378901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4076524"/>
                  <a:ext cx="597600" cy="597600"/>
                </a:xfrm>
                <a:prstGeom prst="ellipse">
                  <a:avLst/>
                </a:prstGeom>
                <a:blipFill>
                  <a:blip r:embed="rId19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8E1437-62FE-E516-A1A0-740D144228DA}"/>
                    </a:ext>
                  </a:extLst>
                </p:cNvPr>
                <p:cNvSpPr txBox="1"/>
                <p:nvPr/>
              </p:nvSpPr>
              <p:spPr>
                <a:xfrm>
                  <a:off x="2766816" y="3661753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8E1437-62FE-E516-A1A0-740D14422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816" y="3661753"/>
                  <a:ext cx="316800" cy="450764"/>
                </a:xfrm>
                <a:prstGeom prst="rect">
                  <a:avLst/>
                </a:prstGeom>
                <a:blipFill>
                  <a:blip r:embed="rId20"/>
                  <a:stretch>
                    <a:fillRect r="-123077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DF2B64D-64C4-7307-0B63-13AFBBE065AC}"/>
                    </a:ext>
                  </a:extLst>
                </p:cNvPr>
                <p:cNvSpPr txBox="1"/>
                <p:nvPr/>
              </p:nvSpPr>
              <p:spPr>
                <a:xfrm>
                  <a:off x="4589294" y="2530707"/>
                  <a:ext cx="825000" cy="440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DF2B64D-64C4-7307-0B63-13AFBBE06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294" y="2530707"/>
                  <a:ext cx="825000" cy="440249"/>
                </a:xfrm>
                <a:prstGeom prst="rect">
                  <a:avLst/>
                </a:prstGeom>
                <a:blipFill>
                  <a:blip r:embed="rId21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A362AD7-C7BA-6EBA-9002-E17E026FE01C}"/>
                    </a:ext>
                  </a:extLst>
                </p:cNvPr>
                <p:cNvSpPr txBox="1"/>
                <p:nvPr/>
              </p:nvSpPr>
              <p:spPr>
                <a:xfrm>
                  <a:off x="1741760" y="2123139"/>
                  <a:ext cx="316800" cy="440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A362AD7-C7BA-6EBA-9002-E17E026FE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2123139"/>
                  <a:ext cx="316800" cy="440249"/>
                </a:xfrm>
                <a:prstGeom prst="rect">
                  <a:avLst/>
                </a:prstGeom>
                <a:blipFill>
                  <a:blip r:embed="rId22"/>
                  <a:stretch>
                    <a:fillRect r="-8461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E79FC-B800-A610-67C3-6AD8C3B6E45A}"/>
                    </a:ext>
                  </a:extLst>
                </p:cNvPr>
                <p:cNvSpPr txBox="1"/>
                <p:nvPr/>
              </p:nvSpPr>
              <p:spPr>
                <a:xfrm>
                  <a:off x="1741760" y="2837816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E79FC-B800-A610-67C3-6AD8C3B6E4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2837816"/>
                  <a:ext cx="316800" cy="450764"/>
                </a:xfrm>
                <a:prstGeom prst="rect">
                  <a:avLst/>
                </a:prstGeom>
                <a:blipFill>
                  <a:blip r:embed="rId23"/>
                  <a:stretch>
                    <a:fillRect r="-84615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F9C3B99-82D3-B755-BFCF-AF9C69125411}"/>
                    </a:ext>
                  </a:extLst>
                </p:cNvPr>
                <p:cNvSpPr txBox="1"/>
                <p:nvPr/>
              </p:nvSpPr>
              <p:spPr>
                <a:xfrm>
                  <a:off x="1741760" y="3445050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F9C3B99-82D3-B755-BFCF-AF9C69125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3445050"/>
                  <a:ext cx="316800" cy="450764"/>
                </a:xfrm>
                <a:prstGeom prst="rect">
                  <a:avLst/>
                </a:prstGeom>
                <a:blipFill>
                  <a:blip r:embed="rId24"/>
                  <a:stretch>
                    <a:fillRect r="-84615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6E6F0D69-0A7E-AD80-1532-F06D5A3E4E8D}"/>
              </a:ext>
            </a:extLst>
          </p:cNvPr>
          <p:cNvSpPr/>
          <p:nvPr/>
        </p:nvSpPr>
        <p:spPr>
          <a:xfrm>
            <a:off x="3471117" y="3376737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301602C-C86A-DA91-73EB-80505DA057E5}"/>
              </a:ext>
            </a:extLst>
          </p:cNvPr>
          <p:cNvSpPr/>
          <p:nvPr/>
        </p:nvSpPr>
        <p:spPr>
          <a:xfrm>
            <a:off x="3471117" y="4519622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C75966-C497-CFBB-8F48-88B78A03611C}"/>
              </a:ext>
            </a:extLst>
          </p:cNvPr>
          <p:cNvSpPr/>
          <p:nvPr/>
        </p:nvSpPr>
        <p:spPr>
          <a:xfrm>
            <a:off x="3471117" y="5719483"/>
            <a:ext cx="506630" cy="33110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E1D8C49-6FF4-880E-8868-046BA54519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72446" y="4213075"/>
                <a:ext cx="5392834" cy="855723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≥0∧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&lt;0∧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E1D8C49-6FF4-880E-8868-046BA5451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46" y="4213075"/>
                <a:ext cx="5392834" cy="855723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86408E-4349-CAE0-9DEE-FFD2FC645444}"/>
                  </a:ext>
                </a:extLst>
              </p:cNvPr>
              <p:cNvSpPr txBox="1"/>
              <p:nvPr/>
            </p:nvSpPr>
            <p:spPr>
              <a:xfrm>
                <a:off x="409317" y="1969155"/>
                <a:ext cx="65668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86408E-4349-CAE0-9DEE-FFD2FC64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17" y="1969155"/>
                <a:ext cx="656687" cy="400110"/>
              </a:xfrm>
              <a:prstGeom prst="rect">
                <a:avLst/>
              </a:prstGeom>
              <a:blipFill>
                <a:blip r:embed="rId26"/>
                <a:stretch>
                  <a:fillRect l="-192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4C8189-2CCA-BDBE-5ECE-333D440A4982}"/>
              </a:ext>
            </a:extLst>
          </p:cNvPr>
          <p:cNvSpPr>
            <a:spLocks/>
          </p:cNvSpPr>
          <p:nvPr/>
        </p:nvSpPr>
        <p:spPr>
          <a:xfrm>
            <a:off x="9750610" y="4475970"/>
            <a:ext cx="233795" cy="32016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FC7C036-F78D-5C3B-4831-341CE01B5302}"/>
                  </a:ext>
                </a:extLst>
              </p:cNvPr>
              <p:cNvSpPr/>
              <p:nvPr/>
            </p:nvSpPr>
            <p:spPr>
              <a:xfrm>
                <a:off x="767412" y="5120313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FC7C036-F78D-5C3B-4831-341CE01B5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12" y="5120313"/>
                <a:ext cx="506630" cy="3311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4" grpId="0" animBg="1"/>
      <p:bldP spid="5" grpId="0" animBg="1"/>
      <p:bldP spid="6" grpId="0" animBg="1"/>
      <p:bldP spid="8" grpId="0"/>
      <p:bldP spid="12" grpId="0"/>
      <p:bldP spid="13" grpId="0"/>
      <p:bldP spid="7" grpId="0" animBg="1"/>
      <p:bldP spid="9" grpId="0" animBg="1"/>
      <p:bldP spid="10" grpId="0" animBg="1"/>
      <p:bldP spid="66" grpId="0" animBg="1"/>
      <p:bldP spid="67" grpId="0" animBg="1"/>
      <p:bldP spid="68" grpId="0" animBg="1"/>
      <p:bldP spid="19" grpId="0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0E9618-6DA0-3FE5-0CB1-BC6D807BE7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620" y="1946331"/>
                <a:ext cx="12192001" cy="482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(−1.5)</m:t>
                      </m:r>
                      <m:r>
                        <m:rPr>
                          <m:aln/>
                        </m:rP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1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e>
                      </m:acc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br>
                  <a:rPr lang="en-US" sz="1700" b="0" i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0E9618-6DA0-3FE5-0CB1-BC6D807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" y="1946331"/>
                <a:ext cx="12192001" cy="482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4F79FAB-D7D3-11E5-933E-D8C1652C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7080" cy="1325563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Eliminate quadratic terms</a:t>
            </a:r>
            <a:endParaRPr lang="en-US" sz="4000" b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3F20DF-3F11-7739-3879-5767BCBC9C77}"/>
                  </a:ext>
                </a:extLst>
              </p:cNvPr>
              <p:cNvSpPr/>
              <p:nvPr/>
            </p:nvSpPr>
            <p:spPr>
              <a:xfrm>
                <a:off x="2803576" y="1925064"/>
                <a:ext cx="2349449" cy="468261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∙−1.5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3F20DF-3F11-7739-3879-5767BCBC9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576" y="1925064"/>
                <a:ext cx="2349449" cy="468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E1C6F3-AAA7-BE97-7C4C-45CA7919BA4B}"/>
                  </a:ext>
                </a:extLst>
              </p:cNvPr>
              <p:cNvSpPr/>
              <p:nvPr/>
            </p:nvSpPr>
            <p:spPr>
              <a:xfrm>
                <a:off x="5968177" y="1925064"/>
                <a:ext cx="2349449" cy="468261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E1C6F3-AAA7-BE97-7C4C-45CA7919B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177" y="1925064"/>
                <a:ext cx="2349449" cy="468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5E07DE-1182-BC3F-50D4-1BC832E35C92}"/>
                  </a:ext>
                </a:extLst>
              </p:cNvPr>
              <p:cNvSpPr/>
              <p:nvPr/>
            </p:nvSpPr>
            <p:spPr>
              <a:xfrm>
                <a:off x="9132778" y="1925064"/>
                <a:ext cx="2349449" cy="468261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5E07DE-1182-BC3F-50D4-1BC832E35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778" y="1925064"/>
                <a:ext cx="2349449" cy="4682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F0FD98-E4FD-18A0-3185-4F33F5DD570C}"/>
                  </a:ext>
                </a:extLst>
              </p:cNvPr>
              <p:cNvSpPr txBox="1"/>
              <p:nvPr/>
            </p:nvSpPr>
            <p:spPr>
              <a:xfrm>
                <a:off x="1866899" y="2389593"/>
                <a:ext cx="3132715" cy="417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7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∧     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∙−1.5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</m:mr>
                      </m:m>
                    </m:oMath>
                  </m:oMathPara>
                </a14:m>
                <a:endParaRPr lang="en-US" sz="17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F0FD98-E4FD-18A0-3185-4F33F5DD5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99" y="2389593"/>
                <a:ext cx="3132715" cy="41755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254530-9BA8-76D5-5017-2DF643EACEEB}"/>
                  </a:ext>
                </a:extLst>
              </p:cNvPr>
              <p:cNvSpPr txBox="1"/>
              <p:nvPr/>
            </p:nvSpPr>
            <p:spPr>
              <a:xfrm>
                <a:off x="5167910" y="2391516"/>
                <a:ext cx="3019425" cy="415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       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∙−1.5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mr>
                      </m:m>
                    </m:oMath>
                  </m:oMathPara>
                </a14:m>
                <a:endParaRPr lang="en-US" sz="17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254530-9BA8-76D5-5017-2DF643EA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10" y="2391516"/>
                <a:ext cx="3019425" cy="415627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FB2061-B4DC-8ACE-CA40-8F4078BEAEC8}"/>
                  </a:ext>
                </a:extLst>
              </p:cNvPr>
              <p:cNvSpPr txBox="1"/>
              <p:nvPr/>
            </p:nvSpPr>
            <p:spPr>
              <a:xfrm>
                <a:off x="8323421" y="2391260"/>
                <a:ext cx="3019425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       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∙−1.5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7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7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17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FB2061-B4DC-8ACE-CA40-8F4078BEA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421" y="2391260"/>
                <a:ext cx="3019425" cy="415883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8EE495F-7CE8-2B19-0D1D-40B231E5EDE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75910" y="3064087"/>
            <a:ext cx="4542600" cy="3285300"/>
            <a:chOff x="871694" y="1388824"/>
            <a:chExt cx="4542600" cy="328530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3FE32FB-949E-5D50-9AB9-44FA41CEEB39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6"/>
              <a:endCxn id="53" idx="2"/>
            </p:cNvCxnSpPr>
            <p:nvPr/>
          </p:nvCxnSpPr>
          <p:spPr>
            <a:xfrm>
              <a:off x="1469294" y="3237724"/>
              <a:ext cx="12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1CE7D05-1C8F-C476-DC3F-04A1491C7D9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7"/>
              <a:endCxn id="48" idx="2"/>
            </p:cNvCxnSpPr>
            <p:nvPr/>
          </p:nvCxnSpPr>
          <p:spPr>
            <a:xfrm flipV="1">
              <a:off x="1381778" y="2100124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C3BD6C-5A03-A06B-B652-03C5C862877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5"/>
              <a:endCxn id="56" idx="2"/>
            </p:cNvCxnSpPr>
            <p:nvPr/>
          </p:nvCxnSpPr>
          <p:spPr>
            <a:xfrm>
              <a:off x="1381778" y="3449008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4C45459-F5FA-9008-20F0-02AD7C6D6CAE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6" idx="6"/>
              <a:endCxn id="51" idx="3"/>
            </p:cNvCxnSpPr>
            <p:nvPr/>
          </p:nvCxnSpPr>
          <p:spPr>
            <a:xfrm flipV="1">
              <a:off x="3328094" y="3449008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B404CAD-F118-B012-BC5A-6C75BECD4BC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8" idx="6"/>
              <a:endCxn id="51" idx="1"/>
            </p:cNvCxnSpPr>
            <p:nvPr/>
          </p:nvCxnSpPr>
          <p:spPr>
            <a:xfrm>
              <a:off x="3328094" y="2100124"/>
              <a:ext cx="1348716" cy="9263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CEAC4F-6151-BBF6-304A-43649D936E9A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3" idx="6"/>
              <a:endCxn id="51" idx="2"/>
            </p:cNvCxnSpPr>
            <p:nvPr/>
          </p:nvCxnSpPr>
          <p:spPr>
            <a:xfrm>
              <a:off x="3328094" y="3237724"/>
              <a:ext cx="12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65414FA-5B4B-1627-75C3-ECC31721ECE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705880" y="2105280"/>
                  <a:ext cx="5976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65414FA-5B4B-1627-75C3-ECC31721ECE6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880" y="2105280"/>
                  <a:ext cx="597600" cy="4507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DDC7764-85E4-F9E8-B88D-8F7D883322B6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2730494" y="18013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DDC7764-85E4-F9E8-B88D-8F7D883322B6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1801324"/>
                  <a:ext cx="597600" cy="597600"/>
                </a:xfrm>
                <a:prstGeom prst="ellipse">
                  <a:avLst/>
                </a:prstGeom>
                <a:blipFill>
                  <a:blip r:embed="rId11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F9D046-A7A2-7CCF-85E9-647150CD6B8B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66816" y="1388824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F9D046-A7A2-7CCF-85E9-647150CD6B8B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816" y="1388824"/>
                  <a:ext cx="316800" cy="450764"/>
                </a:xfrm>
                <a:prstGeom prst="rect">
                  <a:avLst/>
                </a:prstGeom>
                <a:blipFill>
                  <a:blip r:embed="rId12"/>
                  <a:stretch>
                    <a:fillRect r="-1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62BFBFE-F1C6-0735-3756-BB997C21F2A0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871694" y="2938924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62BFBFE-F1C6-0735-3756-BB997C21F2A0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94" y="2938924"/>
                  <a:ext cx="597600" cy="597600"/>
                </a:xfrm>
                <a:prstGeom prst="ellipse">
                  <a:avLst/>
                </a:prstGeom>
                <a:blipFill>
                  <a:blip r:embed="rId13"/>
                  <a:stretch>
                    <a:fillRect l="-1428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ED41DED-4F68-07CC-3E66-40294BBEEC8A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4589294" y="2938924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ED41DED-4F68-07CC-3E66-40294BBEEC8A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294" y="2938924"/>
                  <a:ext cx="597600" cy="597600"/>
                </a:xfrm>
                <a:prstGeom prst="ellipse">
                  <a:avLst/>
                </a:prstGeom>
                <a:blipFill>
                  <a:blip r:embed="rId14"/>
                  <a:stretch>
                    <a:fillRect l="-12000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AE4141-C319-BB32-0A06-9FA488194DE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705880" y="2828207"/>
                  <a:ext cx="656014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AE4141-C319-BB32-0A06-9FA488194DE0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880" y="2828207"/>
                  <a:ext cx="656014" cy="4507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CD43901-9F01-F788-E92D-331C83036DF6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2730494" y="29389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CD43901-9F01-F788-E92D-331C83036DF6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2938924"/>
                  <a:ext cx="597600" cy="597600"/>
                </a:xfrm>
                <a:prstGeom prst="ellipse">
                  <a:avLst/>
                </a:prstGeom>
                <a:blipFill>
                  <a:blip r:embed="rId16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4409BD6-4552-FE2F-8611-B9A9F470CDC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66816" y="2532893"/>
                  <a:ext cx="316800" cy="438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4409BD6-4552-FE2F-8611-B9A9F470CDCD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816" y="2532893"/>
                  <a:ext cx="316800" cy="438262"/>
                </a:xfrm>
                <a:prstGeom prst="rect">
                  <a:avLst/>
                </a:prstGeom>
                <a:blipFill>
                  <a:blip r:embed="rId17"/>
                  <a:stretch>
                    <a:fillRect r="-123077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2603D36-648F-8FD8-5F8E-03B5281136AE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705880" y="3476139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2603D36-648F-8FD8-5F8E-03B5281136AE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880" y="3476139"/>
                  <a:ext cx="316800" cy="450764"/>
                </a:xfrm>
                <a:prstGeom prst="rect">
                  <a:avLst/>
                </a:prstGeom>
                <a:blipFill>
                  <a:blip r:embed="rId1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4271798-D887-8692-BD3D-EDCD378901DC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/>
                </p:cNvSpPr>
                <p:nvPr/>
              </p:nvSpPr>
              <p:spPr>
                <a:xfrm>
                  <a:off x="2730494" y="4076524"/>
                  <a:ext cx="597600" cy="597600"/>
                </a:xfrm>
                <a:prstGeom prst="ellipse">
                  <a:avLst/>
                </a:prstGeom>
                <a:noFill/>
                <a:ln w="50800" cmpd="dbl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4271798-D887-8692-BD3D-EDCD378901DC}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494" y="4076524"/>
                  <a:ext cx="597600" cy="597600"/>
                </a:xfrm>
                <a:prstGeom prst="ellipse">
                  <a:avLst/>
                </a:prstGeom>
                <a:blipFill>
                  <a:blip r:embed="rId19"/>
                  <a:stretch>
                    <a:fillRect l="-9615"/>
                  </a:stretch>
                </a:blipFill>
                <a:ln w="50800" cmpd="dbl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8E1437-62FE-E516-A1A0-740D144228D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66816" y="3661753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8E1437-62FE-E516-A1A0-740D144228DA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816" y="3661753"/>
                  <a:ext cx="316800" cy="450764"/>
                </a:xfrm>
                <a:prstGeom prst="rect">
                  <a:avLst/>
                </a:prstGeom>
                <a:blipFill>
                  <a:blip r:embed="rId20"/>
                  <a:stretch>
                    <a:fillRect r="-123077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DF2B64D-64C4-7307-0B63-13AFBBE065A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89294" y="2530707"/>
                  <a:ext cx="825000" cy="440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DF2B64D-64C4-7307-0B63-13AFBBE065A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294" y="2530707"/>
                  <a:ext cx="825000" cy="440249"/>
                </a:xfrm>
                <a:prstGeom prst="rect">
                  <a:avLst/>
                </a:prstGeom>
                <a:blipFill>
                  <a:blip r:embed="rId21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A362AD7-C7BA-6EBA-9002-E17E026FE01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41760" y="2123139"/>
                  <a:ext cx="316800" cy="440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A362AD7-C7BA-6EBA-9002-E17E026FE01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2123139"/>
                  <a:ext cx="316800" cy="440249"/>
                </a:xfrm>
                <a:prstGeom prst="rect">
                  <a:avLst/>
                </a:prstGeom>
                <a:blipFill>
                  <a:blip r:embed="rId22"/>
                  <a:stretch>
                    <a:fillRect r="-8461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E79FC-B800-A610-67C3-6AD8C3B6E45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41760" y="2837816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E79FC-B800-A610-67C3-6AD8C3B6E45A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2837816"/>
                  <a:ext cx="316800" cy="450764"/>
                </a:xfrm>
                <a:prstGeom prst="rect">
                  <a:avLst/>
                </a:prstGeom>
                <a:blipFill>
                  <a:blip r:embed="rId23"/>
                  <a:stretch>
                    <a:fillRect r="-84615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F9C3B99-82D3-B755-BFCF-AF9C6912541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41760" y="3445050"/>
                  <a:ext cx="316800" cy="450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F9C3B99-82D3-B755-BFCF-AF9C69125411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60" y="3445050"/>
                  <a:ext cx="316800" cy="450764"/>
                </a:xfrm>
                <a:prstGeom prst="rect">
                  <a:avLst/>
                </a:prstGeom>
                <a:blipFill>
                  <a:blip r:embed="rId24"/>
                  <a:stretch>
                    <a:fillRect r="-84615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27D1BE-6426-FF06-B92A-93CCFA05C23A}"/>
              </a:ext>
            </a:extLst>
          </p:cNvPr>
          <p:cNvGrpSpPr/>
          <p:nvPr/>
        </p:nvGrpSpPr>
        <p:grpSpPr>
          <a:xfrm>
            <a:off x="2071451" y="2049019"/>
            <a:ext cx="2632652" cy="238852"/>
            <a:chOff x="5247894" y="2055070"/>
            <a:chExt cx="2632652" cy="23885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251825F-22A2-4AFA-4142-8DB7F3541113}"/>
                </a:ext>
              </a:extLst>
            </p:cNvPr>
            <p:cNvGrpSpPr/>
            <p:nvPr/>
          </p:nvGrpSpPr>
          <p:grpSpPr>
            <a:xfrm>
              <a:off x="5247894" y="2055290"/>
              <a:ext cx="2632652" cy="238632"/>
              <a:chOff x="5353050" y="2007154"/>
              <a:chExt cx="2632652" cy="33472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645E7A-1511-EA62-2B34-437554EBB0C9}"/>
                  </a:ext>
                </a:extLst>
              </p:cNvPr>
              <p:cNvSpPr/>
              <p:nvPr/>
            </p:nvSpPr>
            <p:spPr>
              <a:xfrm>
                <a:off x="5353050" y="2015749"/>
                <a:ext cx="463042" cy="3261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F41DF50-B958-DBAA-A5B8-D25ED1B1AD7E}"/>
                  </a:ext>
                </a:extLst>
              </p:cNvPr>
              <p:cNvSpPr/>
              <p:nvPr/>
            </p:nvSpPr>
            <p:spPr>
              <a:xfrm>
                <a:off x="6279327" y="2015749"/>
                <a:ext cx="463042" cy="3261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CE7EEE-B170-1783-804F-A7E21BB0967B}"/>
                  </a:ext>
                </a:extLst>
              </p:cNvPr>
              <p:cNvSpPr/>
              <p:nvPr/>
            </p:nvSpPr>
            <p:spPr>
              <a:xfrm>
                <a:off x="7522660" y="2007154"/>
                <a:ext cx="463042" cy="3261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1D2AB5F-C175-8E45-0B35-0F2F2EA4340A}"/>
                </a:ext>
              </a:extLst>
            </p:cNvPr>
            <p:cNvCxnSpPr>
              <a:cxnSpLocks/>
              <a:stCxn id="18" idx="0"/>
              <a:endCxn id="20" idx="0"/>
            </p:cNvCxnSpPr>
            <p:nvPr/>
          </p:nvCxnSpPr>
          <p:spPr>
            <a:xfrm rot="5400000" flipH="1" flipV="1">
              <a:off x="5942553" y="1598281"/>
              <a:ext cx="12700" cy="926277"/>
            </a:xfrm>
            <a:prstGeom prst="bentConnector3">
              <a:avLst>
                <a:gd name="adj1" fmla="val 1421039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E56DB1BB-5B26-A720-02C3-61A8BD366E97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 flipV="1">
              <a:off x="6561156" y="1206053"/>
              <a:ext cx="6128" cy="2169610"/>
            </a:xfrm>
            <a:prstGeom prst="bentConnector3">
              <a:avLst>
                <a:gd name="adj1" fmla="val -2613479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8A8FCAF-3A0F-0734-E5E1-5B4B4F6C63EE}"/>
              </a:ext>
            </a:extLst>
          </p:cNvPr>
          <p:cNvSpPr/>
          <p:nvPr/>
        </p:nvSpPr>
        <p:spPr>
          <a:xfrm>
            <a:off x="2997727" y="3123187"/>
            <a:ext cx="570905" cy="391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5F7295-C71B-7E30-B5AB-3BF10C5C610A}"/>
              </a:ext>
            </a:extLst>
          </p:cNvPr>
          <p:cNvSpPr/>
          <p:nvPr/>
        </p:nvSpPr>
        <p:spPr>
          <a:xfrm>
            <a:off x="3984626" y="3901440"/>
            <a:ext cx="211284" cy="303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C4B5C4-A714-6FFA-415D-1AEEECE1706E}"/>
              </a:ext>
            </a:extLst>
          </p:cNvPr>
          <p:cNvSpPr/>
          <p:nvPr/>
        </p:nvSpPr>
        <p:spPr>
          <a:xfrm>
            <a:off x="2039366" y="3819692"/>
            <a:ext cx="397461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19730AF-9ED1-229B-4CD1-EEFCA8D070CE}"/>
                  </a:ext>
                </a:extLst>
              </p:cNvPr>
              <p:cNvSpPr/>
              <p:nvPr/>
            </p:nvSpPr>
            <p:spPr>
              <a:xfrm>
                <a:off x="3950929" y="3852974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19730AF-9ED1-229B-4CD1-EEFCA8D07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929" y="3852974"/>
                <a:ext cx="506630" cy="3311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5BCF816-AF27-4FBD-9282-45025B9DC4DC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>
            <a:off x="3568632" y="3319019"/>
            <a:ext cx="521636" cy="582421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EDD654-FCE8-3B9E-13CF-8339746BBB80}"/>
              </a:ext>
            </a:extLst>
          </p:cNvPr>
          <p:cNvCxnSpPr>
            <a:cxnSpLocks/>
          </p:cNvCxnSpPr>
          <p:nvPr/>
        </p:nvCxnSpPr>
        <p:spPr>
          <a:xfrm>
            <a:off x="2436827" y="4023619"/>
            <a:ext cx="1547799" cy="1724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46045EB-C2E4-9FFA-95FC-AD641310175E}"/>
                  </a:ext>
                </a:extLst>
              </p:cNvPr>
              <p:cNvSpPr/>
              <p:nvPr/>
            </p:nvSpPr>
            <p:spPr>
              <a:xfrm>
                <a:off x="2197631" y="2023119"/>
                <a:ext cx="463042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46045EB-C2E4-9FFA-95FC-AD6413101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631" y="2023119"/>
                <a:ext cx="463042" cy="3311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4C2A743-D482-DC93-3CA8-35781D10A51D}"/>
                  </a:ext>
                </a:extLst>
              </p:cNvPr>
              <p:cNvSpPr/>
              <p:nvPr/>
            </p:nvSpPr>
            <p:spPr>
              <a:xfrm>
                <a:off x="3956063" y="4559289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4C2A743-D482-DC93-3CA8-35781D10A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63" y="4559289"/>
                <a:ext cx="506630" cy="3311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4D4B0F7-3C7F-CD39-261B-06C39661F18E}"/>
                  </a:ext>
                </a:extLst>
              </p:cNvPr>
              <p:cNvSpPr/>
              <p:nvPr/>
            </p:nvSpPr>
            <p:spPr>
              <a:xfrm>
                <a:off x="3956063" y="5239973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4D4B0F7-3C7F-CD39-261B-06C39661F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63" y="5239973"/>
                <a:ext cx="506630" cy="3311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504E1EF-08DF-6FC5-7E7C-FA77A3A5CE84}"/>
                  </a:ext>
                </a:extLst>
              </p:cNvPr>
              <p:cNvSpPr/>
              <p:nvPr/>
            </p:nvSpPr>
            <p:spPr>
              <a:xfrm>
                <a:off x="5379955" y="2023119"/>
                <a:ext cx="458137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504E1EF-08DF-6FC5-7E7C-FA77A3A5C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955" y="2023119"/>
                <a:ext cx="458137" cy="331104"/>
              </a:xfrm>
              <a:prstGeom prst="rect">
                <a:avLst/>
              </a:prstGeom>
              <a:blipFill>
                <a:blip r:embed="rId29"/>
                <a:stretch>
                  <a:fillRect r="-7500"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841B3E0-4A66-57F5-44D3-C7F61BE91BCC}"/>
                  </a:ext>
                </a:extLst>
              </p:cNvPr>
              <p:cNvSpPr/>
              <p:nvPr/>
            </p:nvSpPr>
            <p:spPr>
              <a:xfrm>
                <a:off x="8546850" y="2023119"/>
                <a:ext cx="463042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841B3E0-4A66-57F5-44D3-C7F61BE9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50" y="2023119"/>
                <a:ext cx="463042" cy="3311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67C35AE-B65B-5633-B4E4-1A2B5DA63FFC}"/>
                  </a:ext>
                </a:extLst>
              </p:cNvPr>
              <p:cNvSpPr/>
              <p:nvPr/>
            </p:nvSpPr>
            <p:spPr>
              <a:xfrm>
                <a:off x="767412" y="5120313"/>
                <a:ext cx="506630" cy="33110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67C35AE-B65B-5633-B4E4-1A2B5DA63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12" y="5120313"/>
                <a:ext cx="506630" cy="3311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138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49787D-E06E-A3AF-2426-981A2913EF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038" y="1574179"/>
              <a:ext cx="12192000" cy="25770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93620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951662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4405532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604911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85335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450940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Find</m:t>
                                </m:r>
                                <m:r>
                                  <a:rPr lang="en-US" sz="2400" b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parameters</m:t>
                                </m:r>
                                <m: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dist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that</m:t>
                                </m:r>
                                <m:r>
                                  <a:rPr lang="en-US" sz="2400" b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minimizes</m:t>
                                </m:r>
                                <m: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sz="2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and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  <m:r>
                                      <a:rPr lang="en-US" sz="2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sz="2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𝑙𝑖𝑛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75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≝</m:t>
                                </m:r>
                                <m:sSup>
                                  <m:sSupPr>
                                    <m:ctrlPr>
                                      <a:rPr lang="en-US" sz="17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5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sz="175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5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sup>
                                </m:sSup>
                                <m:r>
                                  <a:rPr lang="en-US" sz="17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(−1.5)</m:t>
                                </m:r>
                                <m:r>
                                  <m:rPr>
                                    <m:aln/>
                                  </m:rPr>
                                  <a:rPr lang="en-US" sz="17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7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75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−0.75</m:t>
                                            </m:r>
                                            <m:r>
                                              <a:rPr lang="en-US" sz="175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+0.5</m:t>
                                            </m:r>
                                            <m:r>
                                              <a:rPr lang="en-US" sz="175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∧  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∙−1.5</m:t>
                                            </m:r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≥0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750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75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7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∧  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∙−1.5</m:t>
                                            </m:r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&lt;0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750" b="0" i="0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∧  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∙−1.5</m:t>
                                            </m:r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≥0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750" dirty="0"/>
                                              <m:t>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75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b="0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49787D-E06E-A3AF-2426-981A2913EF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038" y="1574179"/>
              <a:ext cx="12192000" cy="25770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93620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951662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4405532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604911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85335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450940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r="-430939" b="-483333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333" b="-48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5908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t="-76596" r="-430939" b="-270213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333" t="-76596" b="-27021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1529080">
                    <a:tc>
                      <a:txBody>
                        <a:bodyPr/>
                        <a:lstStyle/>
                        <a:p>
                          <a:pPr algn="r"/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2667" t="-68595" r="-940000" b="-4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4063" t="-68595" r="-103170" b="-4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b="0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A25A9-323D-D1E1-1DDC-1EEDDC44EE59}"/>
                  </a:ext>
                </a:extLst>
              </p:cNvPr>
              <p:cNvSpPr txBox="1"/>
              <p:nvPr/>
            </p:nvSpPr>
            <p:spPr>
              <a:xfrm>
                <a:off x="8488680" y="3055619"/>
                <a:ext cx="3954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>
                    <a:latin typeface="+mj-lt"/>
                  </a:rPr>
                  <a:t>that implies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A25A9-323D-D1E1-1DDC-1EEDDC44E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680" y="3055619"/>
                <a:ext cx="3954780" cy="646331"/>
              </a:xfrm>
              <a:prstGeom prst="rect">
                <a:avLst/>
              </a:prstGeom>
              <a:blipFill>
                <a:blip r:embed="rId4"/>
                <a:stretch>
                  <a:fillRect l="-4808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00">
            <a:extLst>
              <a:ext uri="{FF2B5EF4-FFF2-40B4-BE49-F238E27FC236}">
                <a16:creationId xmlns:a16="http://schemas.microsoft.com/office/drawing/2014/main" id="{06597A8D-47AF-50B1-A963-47CB922DF605}"/>
              </a:ext>
            </a:extLst>
          </p:cNvPr>
          <p:cNvSpPr txBox="1">
            <a:spLocks/>
          </p:cNvSpPr>
          <p:nvPr/>
        </p:nvSpPr>
        <p:spPr>
          <a:xfrm>
            <a:off x="175260" y="2746781"/>
            <a:ext cx="2941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/>
              <a:t>Linear formula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DDD34-231F-1413-CFF3-DEB0693705D8}"/>
              </a:ext>
            </a:extLst>
          </p:cNvPr>
          <p:cNvSpPr/>
          <p:nvPr/>
        </p:nvSpPr>
        <p:spPr>
          <a:xfrm>
            <a:off x="231076" y="2389303"/>
            <a:ext cx="8257604" cy="197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8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Provable Pointwise Repair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C707226-9A1B-9A3A-6BDE-81C5F58407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038" y="1574179"/>
              <a:ext cx="12192000" cy="25770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93620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951662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4405532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604911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85335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450940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Find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parameters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b="0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dist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that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minimizes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and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smtClean="0">
                                            <a:latin typeface="Cambria Math" panose="02040503050406030204" pitchFamily="18" charset="0"/>
                                          </a:rPr>
                                          <m:t>−1.5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200" b="0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subject</m:t>
                                </m:r>
                                <m: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dirty="0" smtClean="0">
                                    <a:latin typeface="Cambria Math" panose="02040503050406030204" pitchFamily="18" charset="0"/>
                                  </a:rPr>
                                  <m:t>to</m:t>
                                </m:r>
                                <m: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𝑙𝑖𝑛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75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≝</m:t>
                                </m:r>
                                <m:sSup>
                                  <m:sSupPr>
                                    <m:ctrlPr>
                                      <a:rPr lang="en-US" sz="17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5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sz="175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5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sup>
                                </m:sSup>
                                <m:r>
                                  <a:rPr lang="en-US" sz="17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(−1.5)</m:t>
                                </m:r>
                                <m:r>
                                  <m:rPr>
                                    <m:aln/>
                                  </m:rPr>
                                  <a:rPr lang="en-US" sz="17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7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75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−0.75</m:t>
                                            </m:r>
                                            <m:r>
                                              <a:rPr lang="en-US" sz="175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+0.5</m:t>
                                            </m:r>
                                            <m:r>
                                              <a:rPr lang="en-US" sz="175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∧  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∙−1.5</m:t>
                                            </m:r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≥0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750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75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7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∧  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∙−1.5</m:t>
                                            </m:r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&lt;0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750" b="0" i="0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∧  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∙−1.5</m:t>
                                            </m:r>
                                            <m:r>
                                              <a:rPr lang="en-US" sz="175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75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75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75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75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r>
                                              <a:rPr lang="en-US" sz="175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≥0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750" dirty="0"/>
                                              <m:t>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75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</m:oMath>
                            </m:oMathPara>
                          </a14:m>
                          <a:endParaRPr lang="en-US" sz="2200" b="0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≝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sup>
                                </m:s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−1.5</m:t>
                                    </m:r>
                                  </m:e>
                                </m:d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≤0.1</m:t>
                                </m:r>
                              </m:oMath>
                            </m:oMathPara>
                          </a14:m>
                          <a:endParaRPr lang="en-US" sz="2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C707226-9A1B-9A3A-6BDE-81C5F58407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9038" y="1574179"/>
              <a:ext cx="12192000" cy="25770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93620">
                      <a:extLst>
                        <a:ext uri="{9D8B030D-6E8A-4147-A177-3AD203B41FA5}">
                          <a16:colId xmlns:a16="http://schemas.microsoft.com/office/drawing/2014/main" val="1908702313"/>
                        </a:ext>
                      </a:extLst>
                    </a:gridCol>
                    <a:gridCol w="951662">
                      <a:extLst>
                        <a:ext uri="{9D8B030D-6E8A-4147-A177-3AD203B41FA5}">
                          <a16:colId xmlns:a16="http://schemas.microsoft.com/office/drawing/2014/main" val="776324695"/>
                        </a:ext>
                      </a:extLst>
                    </a:gridCol>
                    <a:gridCol w="4405532">
                      <a:extLst>
                        <a:ext uri="{9D8B030D-6E8A-4147-A177-3AD203B41FA5}">
                          <a16:colId xmlns:a16="http://schemas.microsoft.com/office/drawing/2014/main" val="526768488"/>
                        </a:ext>
                      </a:extLst>
                    </a:gridCol>
                    <a:gridCol w="604911">
                      <a:extLst>
                        <a:ext uri="{9D8B030D-6E8A-4147-A177-3AD203B41FA5}">
                          <a16:colId xmlns:a16="http://schemas.microsoft.com/office/drawing/2014/main" val="862316801"/>
                        </a:ext>
                      </a:extLst>
                    </a:gridCol>
                    <a:gridCol w="485335">
                      <a:extLst>
                        <a:ext uri="{9D8B030D-6E8A-4147-A177-3AD203B41FA5}">
                          <a16:colId xmlns:a16="http://schemas.microsoft.com/office/drawing/2014/main" val="876534478"/>
                        </a:ext>
                      </a:extLst>
                    </a:gridCol>
                    <a:gridCol w="3450940">
                      <a:extLst>
                        <a:ext uri="{9D8B030D-6E8A-4147-A177-3AD203B41FA5}">
                          <a16:colId xmlns:a16="http://schemas.microsoft.com/office/drawing/2014/main" val="173660928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r="-430939" b="-483333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333" b="-48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5787300"/>
                      </a:ext>
                    </a:extLst>
                  </a:tr>
                  <a:tr h="5908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t="-76596" r="-430939" b="-270213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333" t="-76596" b="-27021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73749"/>
                      </a:ext>
                    </a:extLst>
                  </a:tr>
                  <a:tr h="152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2" t="-68595" r="-430939" b="-4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2667" t="-68595" r="-940000" b="-4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4063" t="-68595" r="-103170" b="-4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58333" t="-68595" r="-645833" b="-4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15789" t="-68595" r="-715789" b="-4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3676" t="-68595" b="-4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448016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59917C5-2B5F-4F7C-1DC2-A5F3D829E697}"/>
              </a:ext>
            </a:extLst>
          </p:cNvPr>
          <p:cNvGrpSpPr/>
          <p:nvPr/>
        </p:nvGrpSpPr>
        <p:grpSpPr>
          <a:xfrm>
            <a:off x="8092998" y="3879112"/>
            <a:ext cx="3045106" cy="2997713"/>
            <a:chOff x="8824518" y="3889507"/>
            <a:chExt cx="3045106" cy="29977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19876D3-F013-B7ED-897C-CB805C55FA5C}"/>
                    </a:ext>
                  </a:extLst>
                </p:cNvPr>
                <p:cNvSpPr txBox="1"/>
                <p:nvPr/>
              </p:nvSpPr>
              <p:spPr>
                <a:xfrm>
                  <a:off x="9705724" y="6293083"/>
                  <a:ext cx="1424364" cy="594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19876D3-F013-B7ED-897C-CB805C55F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5724" y="6293083"/>
                  <a:ext cx="1424364" cy="594137"/>
                </a:xfrm>
                <a:prstGeom prst="rect">
                  <a:avLst/>
                </a:prstGeom>
                <a:blipFill>
                  <a:blip r:embed="rId4"/>
                  <a:stretch>
                    <a:fillRect l="-8850" r="-177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7A8BE0A-C638-E714-7EA7-44DF7B29779D}"/>
                    </a:ext>
                  </a:extLst>
                </p:cNvPr>
                <p:cNvSpPr txBox="1"/>
                <p:nvPr/>
              </p:nvSpPr>
              <p:spPr>
                <a:xfrm>
                  <a:off x="9426961" y="4412408"/>
                  <a:ext cx="219356" cy="324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20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7A8BE0A-C638-E714-7EA7-44DF7B297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4412408"/>
                  <a:ext cx="219356" cy="324320"/>
                </a:xfrm>
                <a:prstGeom prst="rect">
                  <a:avLst/>
                </a:prstGeom>
                <a:blipFill>
                  <a:blip r:embed="rId5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68EDD70-F405-051B-36F0-AD604ADB5BB8}"/>
                    </a:ext>
                  </a:extLst>
                </p:cNvPr>
                <p:cNvSpPr txBox="1"/>
                <p:nvPr/>
              </p:nvSpPr>
              <p:spPr>
                <a:xfrm>
                  <a:off x="9426961" y="4881860"/>
                  <a:ext cx="219356" cy="322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20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68EDD70-F405-051B-36F0-AD604ADB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4881860"/>
                  <a:ext cx="219356" cy="322974"/>
                </a:xfrm>
                <a:prstGeom prst="rect">
                  <a:avLst/>
                </a:prstGeom>
                <a:blipFill>
                  <a:blip r:embed="rId6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9AE3165-579B-E9D0-1131-D7B0C858A63A}"/>
                    </a:ext>
                  </a:extLst>
                </p:cNvPr>
                <p:cNvSpPr txBox="1"/>
                <p:nvPr/>
              </p:nvSpPr>
              <p:spPr>
                <a:xfrm>
                  <a:off x="9426961" y="5309936"/>
                  <a:ext cx="219356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20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9AE3165-579B-E9D0-1131-D7B0C858A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961" y="5309936"/>
                  <a:ext cx="219356" cy="323165"/>
                </a:xfrm>
                <a:prstGeom prst="rect">
                  <a:avLst/>
                </a:prstGeom>
                <a:blipFill>
                  <a:blip r:embed="rId7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3E36165-1FF2-C230-7710-668B224B0765}"/>
                </a:ext>
              </a:extLst>
            </p:cNvPr>
            <p:cNvGrpSpPr/>
            <p:nvPr/>
          </p:nvGrpSpPr>
          <p:grpSpPr>
            <a:xfrm>
              <a:off x="8824518" y="3889507"/>
              <a:ext cx="3045106" cy="2288447"/>
              <a:chOff x="1258623" y="2373545"/>
              <a:chExt cx="4397832" cy="330504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1E584C8-6794-83E5-49BE-1293AD7C6A15}"/>
                  </a:ext>
                </a:extLst>
              </p:cNvPr>
              <p:cNvCxnSpPr>
                <a:cxnSpLocks/>
                <a:stCxn id="75" idx="6"/>
                <a:endCxn id="80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5BC7E2B-B7F4-29D3-BBB9-93F985200BFA}"/>
                  </a:ext>
                </a:extLst>
              </p:cNvPr>
              <p:cNvCxnSpPr>
                <a:cxnSpLocks/>
                <a:stCxn id="75" idx="7"/>
                <a:endCxn id="100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E4F12AB-3D73-2CEB-EFFB-19CFE54360E4}"/>
                  </a:ext>
                </a:extLst>
              </p:cNvPr>
              <p:cNvCxnSpPr>
                <a:cxnSpLocks/>
                <a:stCxn id="75" idx="5"/>
                <a:endCxn id="73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8DE406C-8015-3945-461C-682BA6BE6779}"/>
                  </a:ext>
                </a:extLst>
              </p:cNvPr>
              <p:cNvCxnSpPr>
                <a:cxnSpLocks/>
                <a:stCxn id="73" idx="6"/>
                <a:endCxn id="76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BE5E6FF0-3E20-A286-B3ED-2FF9F9C5C73D}"/>
                  </a:ext>
                </a:extLst>
              </p:cNvPr>
              <p:cNvCxnSpPr>
                <a:cxnSpLocks/>
                <a:stCxn id="100" idx="6"/>
                <a:endCxn id="76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B8B4B82-6DDE-B6A2-F143-C08DD2F79C4E}"/>
                  </a:ext>
                </a:extLst>
              </p:cNvPr>
              <p:cNvCxnSpPr>
                <a:cxnSpLocks/>
                <a:stCxn id="80" idx="6"/>
                <a:endCxn id="76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3FFBDD5-566F-19C6-AF0A-94381764E616}"/>
                  </a:ext>
                </a:extLst>
              </p:cNvPr>
              <p:cNvGrpSpPr/>
              <p:nvPr/>
            </p:nvGrpSpPr>
            <p:grpSpPr>
              <a:xfrm>
                <a:off x="3071109" y="2373545"/>
                <a:ext cx="1988852" cy="1200943"/>
                <a:chOff x="4778886" y="1560355"/>
                <a:chExt cx="1988852" cy="120094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8252FB8B-3483-3C95-223A-D62E683A59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585" y="2292905"/>
                      <a:ext cx="967153" cy="4683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200"/>
                    </a:p>
                  </p:txBody>
                </p:sp>
              </mc:Choice>
              <mc:Fallback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8252FB8B-3483-3C95-223A-D62E683A59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0585" y="2292905"/>
                      <a:ext cx="967153" cy="46839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FEC805D-F9DB-DD6B-99A7-639BAD3862DD}"/>
                    </a:ext>
                  </a:extLst>
                </p:cNvPr>
                <p:cNvGrpSpPr/>
                <p:nvPr/>
              </p:nvGrpSpPr>
              <p:grpSpPr>
                <a:xfrm>
                  <a:off x="4778886" y="1560355"/>
                  <a:ext cx="643914" cy="1029845"/>
                  <a:chOff x="4778886" y="1560355"/>
                  <a:chExt cx="643914" cy="1029845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D3E16A6-4F52-C064-EB30-94C23E06E9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DDC8AC0B-0B71-6F49-ADC8-57B7C4973DF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78886" y="1560355"/>
                        <a:ext cx="316800" cy="4683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DDC8AC0B-0B71-6F49-ADC8-57B7C4973DF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78886" y="1560355"/>
                        <a:ext cx="316800" cy="468393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1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CB65596-5CC9-ECDC-2088-F8F67303A74D}"/>
                  </a:ext>
                </a:extLst>
              </p:cNvPr>
              <p:cNvGrpSpPr/>
              <p:nvPr/>
            </p:nvGrpSpPr>
            <p:grpSpPr>
              <a:xfrm>
                <a:off x="1258623" y="3517612"/>
                <a:ext cx="4315200" cy="1023378"/>
                <a:chOff x="2966400" y="2704422"/>
                <a:chExt cx="4315200" cy="1023378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4C6F944-3912-1EF9-27D8-9E04084A97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4F91F64-5F8E-F270-6D42-C20A22E2D1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739AD8F-833F-E560-BC2D-3C0EC1C41847}"/>
                    </a:ext>
                  </a:extLst>
                </p:cNvPr>
                <p:cNvGrpSpPr/>
                <p:nvPr/>
              </p:nvGrpSpPr>
              <p:grpSpPr>
                <a:xfrm>
                  <a:off x="4777462" y="2704422"/>
                  <a:ext cx="1874060" cy="1023378"/>
                  <a:chOff x="4777462" y="2704422"/>
                  <a:chExt cx="1874060" cy="1023378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B28E896C-35B1-2D64-FFD1-92547722C2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2985351"/>
                        <a:ext cx="850937" cy="4664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B28E896C-35B1-2D64-FFD1-92547722C2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2985351"/>
                        <a:ext cx="850937" cy="46644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6928EB1A-71FC-2539-BCBA-250367D02805}"/>
                      </a:ext>
                    </a:extLst>
                  </p:cNvPr>
                  <p:cNvGrpSpPr/>
                  <p:nvPr/>
                </p:nvGrpSpPr>
                <p:grpSpPr>
                  <a:xfrm>
                    <a:off x="4777462" y="2704422"/>
                    <a:ext cx="645338" cy="1023378"/>
                    <a:chOff x="4777462" y="2704422"/>
                    <a:chExt cx="645338" cy="1023378"/>
                  </a:xfrm>
                </p:grpSpPr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BEAF5B28-0869-3C39-4D4E-09C1B024ED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97" name="TextBox 96">
                          <a:extLst>
                            <a:ext uri="{FF2B5EF4-FFF2-40B4-BE49-F238E27FC236}">
                              <a16:creationId xmlns:a16="http://schemas.microsoft.com/office/drawing/2014/main" id="{B8955582-A959-ED7C-2696-122D2033775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77462" y="2704422"/>
                          <a:ext cx="316800" cy="46644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(0)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97" name="TextBox 96">
                          <a:extLst>
                            <a:ext uri="{FF2B5EF4-FFF2-40B4-BE49-F238E27FC236}">
                              <a16:creationId xmlns:a16="http://schemas.microsoft.com/office/drawing/2014/main" id="{B8955582-A959-ED7C-2696-122D2033775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77462" y="2704422"/>
                          <a:ext cx="316800" cy="466448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r="-1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04D4FFF-A14E-A4D4-ACAA-33DE7FB98C10}"/>
                  </a:ext>
                </a:extLst>
              </p:cNvPr>
              <p:cNvGrpSpPr/>
              <p:nvPr/>
            </p:nvGrpSpPr>
            <p:grpSpPr>
              <a:xfrm>
                <a:off x="3066840" y="4446471"/>
                <a:ext cx="1342768" cy="1232119"/>
                <a:chOff x="4774617" y="3633281"/>
                <a:chExt cx="1342768" cy="123211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5BADD47F-3C3F-48BC-F12F-9ECD0049FC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0585" y="3633281"/>
                      <a:ext cx="316800" cy="4667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200"/>
                    </a:p>
                  </p:txBody>
                </p:sp>
              </mc:Choice>
              <mc:Fallback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5BADD47F-3C3F-48BC-F12F-9ECD0049FC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0585" y="3633281"/>
                      <a:ext cx="316800" cy="46672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1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1B2C0565-B45F-CC41-79B3-3FC0A92807CA}"/>
                    </a:ext>
                  </a:extLst>
                </p:cNvPr>
                <p:cNvGrpSpPr/>
                <p:nvPr/>
              </p:nvGrpSpPr>
              <p:grpSpPr>
                <a:xfrm>
                  <a:off x="4774617" y="3833284"/>
                  <a:ext cx="648183" cy="1032116"/>
                  <a:chOff x="4774617" y="3833284"/>
                  <a:chExt cx="648183" cy="1032116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AAF28CE-E4D2-B015-EFB5-5CE78D53B8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0B4FBB59-0563-015C-C267-71598A21EB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74617" y="3833284"/>
                        <a:ext cx="316802" cy="4667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0B4FBB59-0563-015C-C267-71598A21EB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74617" y="3833284"/>
                        <a:ext cx="316802" cy="466723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r="-1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A88D5E0-6358-D81A-BA4B-72E07A4B67E7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A88D5E0-6358-D81A-BA4B-72E07A4B67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4433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64DB0E90-6AE3-3BAC-B209-EDB28043B97C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/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772" t="-6818" r="-877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972092-74B3-EF9C-3B46-02C93B910751}"/>
              </a:ext>
            </a:extLst>
          </p:cNvPr>
          <p:cNvSpPr txBox="1"/>
          <p:nvPr/>
        </p:nvSpPr>
        <p:spPr>
          <a:xfrm>
            <a:off x="4288190" y="2290444"/>
            <a:ext cx="305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Repair Specification</a:t>
            </a:r>
          </a:p>
        </p:txBody>
      </p:sp>
      <p:sp>
        <p:nvSpPr>
          <p:cNvPr id="22" name="Right Arrow 8">
            <a:extLst>
              <a:ext uri="{FF2B5EF4-FFF2-40B4-BE49-F238E27FC236}">
                <a16:creationId xmlns:a16="http://schemas.microsoft.com/office/drawing/2014/main" id="{61936BB3-4480-AFEB-C12A-426D9A8CB143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/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≤0.1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C398A-1947-75D5-EB58-AA21C1D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760" y="2943086"/>
                <a:ext cx="5564840" cy="646331"/>
              </a:xfrm>
              <a:prstGeom prst="rect">
                <a:avLst/>
              </a:prstGeom>
              <a:blipFill>
                <a:blip r:embed="rId4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108BF86-1217-1E53-47F9-2A24C21F8DBD}"/>
              </a:ext>
            </a:extLst>
          </p:cNvPr>
          <p:cNvGrpSpPr>
            <a:grpSpLocks noChangeAspect="1"/>
          </p:cNvGrpSpPr>
          <p:nvPr/>
        </p:nvGrpSpPr>
        <p:grpSpPr>
          <a:xfrm>
            <a:off x="449811" y="3957682"/>
            <a:ext cx="3045106" cy="2232567"/>
            <a:chOff x="7668836" y="-89485"/>
            <a:chExt cx="4397832" cy="32243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EEC2DB-C67E-79AB-59A7-5690028D442F}"/>
                </a:ext>
              </a:extLst>
            </p:cNvPr>
            <p:cNvGrpSpPr/>
            <p:nvPr/>
          </p:nvGrpSpPr>
          <p:grpSpPr>
            <a:xfrm>
              <a:off x="7668836" y="-89485"/>
              <a:ext cx="4397832" cy="3224340"/>
              <a:chOff x="1258623" y="2454250"/>
              <a:chExt cx="4397832" cy="322434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EC0B9A-8C11-F16F-6B45-2DD7CD8E5B37}"/>
                  </a:ext>
                </a:extLst>
              </p:cNvPr>
              <p:cNvCxnSpPr>
                <a:cxnSpLocks/>
                <a:stCxn id="54" idx="6"/>
                <a:endCxn id="59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990A1E5-2281-6C7D-9814-EAF534589FEF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4C48B8-2039-E87A-5A97-269BDA081A8F}"/>
                  </a:ext>
                </a:extLst>
              </p:cNvPr>
              <p:cNvCxnSpPr>
                <a:cxnSpLocks/>
                <a:stCxn id="54" idx="5"/>
                <a:endCxn id="52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63AA516-1BE5-8ECA-8EEF-D7BB29C8DC1E}"/>
                  </a:ext>
                </a:extLst>
              </p:cNvPr>
              <p:cNvCxnSpPr>
                <a:cxnSpLocks/>
                <a:stCxn id="52" idx="6"/>
                <a:endCxn id="55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799016C-0A28-1BEB-355C-F276D189ACED}"/>
                  </a:ext>
                </a:extLst>
              </p:cNvPr>
              <p:cNvCxnSpPr>
                <a:cxnSpLocks/>
                <a:stCxn id="63" idx="6"/>
                <a:endCxn id="55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70F0F13-9B9D-B1E2-FD16-DCCA5E7C27A8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FE80AE-9466-F8F2-973F-1D7FC08AF6D2}"/>
                  </a:ext>
                </a:extLst>
              </p:cNvPr>
              <p:cNvGrpSpPr/>
              <p:nvPr/>
            </p:nvGrpSpPr>
            <p:grpSpPr>
              <a:xfrm>
                <a:off x="3117423" y="2454250"/>
                <a:ext cx="2053798" cy="1233262"/>
                <a:chOff x="4825200" y="1641060"/>
                <a:chExt cx="2053798" cy="123326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1846" y="2395616"/>
                      <a:ext cx="967152" cy="47870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A0BE7AB-3EEF-677C-D3EA-3F1E015FB5EB}"/>
                    </a:ext>
                  </a:extLst>
                </p:cNvPr>
                <p:cNvGrpSpPr/>
                <p:nvPr/>
              </p:nvGrpSpPr>
              <p:grpSpPr>
                <a:xfrm>
                  <a:off x="4825200" y="1641060"/>
                  <a:ext cx="597600" cy="949140"/>
                  <a:chOff x="4825200" y="1641060"/>
                  <a:chExt cx="597600" cy="949140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B7A15C26-B972-BCE4-2779-A21B084C03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6270" y="1641060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DC76A6-87BA-4C26-916D-383FFDF7A768}"/>
                  </a:ext>
                </a:extLst>
              </p:cNvPr>
              <p:cNvGrpSpPr/>
              <p:nvPr/>
            </p:nvGrpSpPr>
            <p:grpSpPr>
              <a:xfrm>
                <a:off x="1258623" y="3598319"/>
                <a:ext cx="4315200" cy="942671"/>
                <a:chOff x="2966400" y="2785129"/>
                <a:chExt cx="4315200" cy="94267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B209643-6224-57B0-11E8-9430855FC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397A0BAC-AA30-FAC6-C4A4-5C14A482BA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02BF8B0-6496-EB03-091D-7753E221EF81}"/>
                    </a:ext>
                  </a:extLst>
                </p:cNvPr>
                <p:cNvGrpSpPr/>
                <p:nvPr/>
              </p:nvGrpSpPr>
              <p:grpSpPr>
                <a:xfrm>
                  <a:off x="4825200" y="2785129"/>
                  <a:ext cx="1826322" cy="942671"/>
                  <a:chOff x="4825200" y="2785129"/>
                  <a:chExt cx="1826322" cy="94267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3088065"/>
                        <a:ext cx="850937" cy="47870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30E971A8-BABF-A8F3-0DF8-83048483F36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597600" cy="942671"/>
                    <a:chOff x="4825200" y="2785129"/>
                    <a:chExt cx="597600" cy="942671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12F5145B-63BB-7190-DAE9-C7C60B8E89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4848" y="278512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16865ED-6073-C566-248D-BD7A78246FF1}"/>
                  </a:ext>
                </a:extLst>
              </p:cNvPr>
              <p:cNvGrpSpPr/>
              <p:nvPr/>
            </p:nvGrpSpPr>
            <p:grpSpPr>
              <a:xfrm>
                <a:off x="3117423" y="4549185"/>
                <a:ext cx="1470972" cy="1129405"/>
                <a:chOff x="4825200" y="3735995"/>
                <a:chExt cx="1470972" cy="11294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2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9371" y="3735995"/>
                      <a:ext cx="316801" cy="47870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F62227D-B4AF-6E38-7E89-ACDABAB0DA5D}"/>
                    </a:ext>
                  </a:extLst>
                </p:cNvPr>
                <p:cNvGrpSpPr/>
                <p:nvPr/>
              </p:nvGrpSpPr>
              <p:grpSpPr>
                <a:xfrm>
                  <a:off x="4825200" y="3913989"/>
                  <a:ext cx="597600" cy="951411"/>
                  <a:chOff x="4825200" y="3913989"/>
                  <a:chExt cx="597600" cy="95141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72F74272-DEF0-DC96-8EF9-3A2EA38083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/>
                      </a:p>
                    </p:txBody>
                  </p:sp>
                </mc:Choice>
                <mc:Fallback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001" y="3913989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7870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/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614348"/>
                  <a:ext cx="316801" cy="478706"/>
                </a:xfrm>
                <a:prstGeom prst="rect">
                  <a:avLst/>
                </a:prstGeom>
                <a:blipFill>
                  <a:blip r:embed="rId12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/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329028"/>
                  <a:ext cx="316801" cy="47870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/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936263"/>
                  <a:ext cx="316801" cy="478706"/>
                </a:xfrm>
                <a:prstGeom prst="rect">
                  <a:avLst/>
                </a:prstGeom>
                <a:blipFill>
                  <a:blip r:embed="rId14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4AAB-802B-F479-3A83-D295393AB971}"/>
              </a:ext>
            </a:extLst>
          </p:cNvPr>
          <p:cNvGrpSpPr/>
          <p:nvPr/>
        </p:nvGrpSpPr>
        <p:grpSpPr>
          <a:xfrm>
            <a:off x="7356746" y="3933091"/>
            <a:ext cx="3856178" cy="2861054"/>
            <a:chOff x="7356746" y="3933091"/>
            <a:chExt cx="3856178" cy="286105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5"/>
                  <a:stretch>
                    <a:fillRect l="-4367" r="-262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0FF4EE-CFA1-C2AF-A471-4B2A190749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4640" y="3933091"/>
              <a:ext cx="3045106" cy="2232567"/>
              <a:chOff x="7668836" y="-89485"/>
              <a:chExt cx="4397832" cy="3224340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63A590E-CB28-F936-8C42-31909C9D9CEA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12B738F9-96A8-4A60-C506-BF524712E9CE}"/>
                    </a:ext>
                  </a:extLst>
                </p:cNvPr>
                <p:cNvCxnSpPr>
                  <a:cxnSpLocks/>
                  <a:stCxn id="84" idx="6"/>
                  <a:endCxn id="8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73EC5848-8DF8-A822-3806-19DFACB34945}"/>
                    </a:ext>
                  </a:extLst>
                </p:cNvPr>
                <p:cNvCxnSpPr>
                  <a:cxnSpLocks/>
                  <a:stCxn id="84" idx="7"/>
                  <a:endCxn id="9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0988BB22-E478-59AE-5E7B-1ECC818F3EFE}"/>
                    </a:ext>
                  </a:extLst>
                </p:cNvPr>
                <p:cNvCxnSpPr>
                  <a:cxnSpLocks/>
                  <a:stCxn id="84" idx="5"/>
                  <a:endCxn id="8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11BF078D-BF81-BBAC-770D-00CF2F6F8DEB}"/>
                    </a:ext>
                  </a:extLst>
                </p:cNvPr>
                <p:cNvCxnSpPr>
                  <a:cxnSpLocks/>
                  <a:stCxn id="82" idx="6"/>
                  <a:endCxn id="8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2E9CEF93-9BDA-629A-0C03-832729BB20DB}"/>
                    </a:ext>
                  </a:extLst>
                </p:cNvPr>
                <p:cNvCxnSpPr>
                  <a:cxnSpLocks/>
                  <a:stCxn id="93" idx="6"/>
                  <a:endCxn id="8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E3264ED3-29A9-E066-67CA-314397637308}"/>
                    </a:ext>
                  </a:extLst>
                </p:cNvPr>
                <p:cNvCxnSpPr>
                  <a:cxnSpLocks/>
                  <a:stCxn id="89" idx="6"/>
                  <a:endCxn id="8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78863B80-3BCD-B9E7-9690-9F63C2EEFB85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91" name="TextBox 90">
                        <a:extLst>
                          <a:ext uri="{FF2B5EF4-FFF2-40B4-BE49-F238E27FC236}">
                            <a16:creationId xmlns:a16="http://schemas.microsoft.com/office/drawing/2014/main" id="{637B93DE-DD69-C574-D50B-4CED4385CB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91" name="TextBox 90">
                        <a:extLst>
                          <a:ext uri="{FF2B5EF4-FFF2-40B4-BE49-F238E27FC236}">
                            <a16:creationId xmlns:a16="http://schemas.microsoft.com/office/drawing/2014/main" id="{637B93DE-DD69-C574-D50B-4CED4385CBC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5C4AFF44-F7BF-F041-B2E4-17872B2D93E6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9C1195A7-D3BC-F2CB-EFED-11D98920DE0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94" name="TextBox 93">
                          <a:extLst>
                            <a:ext uri="{FF2B5EF4-FFF2-40B4-BE49-F238E27FC236}">
                              <a16:creationId xmlns:a16="http://schemas.microsoft.com/office/drawing/2014/main" id="{DEE1A44E-32C1-8D3A-26A1-C186B6B0611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94" name="TextBox 93">
                          <a:extLst>
                            <a:ext uri="{FF2B5EF4-FFF2-40B4-BE49-F238E27FC236}">
                              <a16:creationId xmlns:a16="http://schemas.microsoft.com/office/drawing/2014/main" id="{DEE1A44E-32C1-8D3A-26A1-C186B6B0611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167D9B6E-F8CC-7898-C8D1-1BA1D98B3C9E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AA6D2BA-E526-BB11-BE6D-8B25CE9F17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E8871CDB-967E-027A-E782-9253C3C4CF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CA864335-5AAD-C293-8FFA-CF8AD75CFA10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069C011-3DFB-C871-B6E1-BA0F79864F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069C011-3DFB-C871-B6E1-BA0F79864F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DB6F251A-3BBE-93B3-5BBD-3C63D8988C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89" name="Oval 88">
                        <a:extLst>
                          <a:ext uri="{FF2B5EF4-FFF2-40B4-BE49-F238E27FC236}">
                            <a16:creationId xmlns:a16="http://schemas.microsoft.com/office/drawing/2014/main" id="{2F22B096-C99F-3184-CC2B-E77B0899893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90" name="TextBox 89">
                            <a:extLst>
                              <a:ext uri="{FF2B5EF4-FFF2-40B4-BE49-F238E27FC236}">
                                <a16:creationId xmlns:a16="http://schemas.microsoft.com/office/drawing/2014/main" id="{9C513794-6150-C146-886E-646F7B40045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90" name="TextBox 89">
                            <a:extLst>
                              <a:ext uri="{FF2B5EF4-FFF2-40B4-BE49-F238E27FC236}">
                                <a16:creationId xmlns:a16="http://schemas.microsoft.com/office/drawing/2014/main" id="{9C513794-6150-C146-886E-646F7B40045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18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C4BCBDB-04D0-E01B-CD43-25A109C4428C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A9D34B4-56AB-A360-EC91-0A02DD6A05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A9D34B4-56AB-A360-EC91-0A02DD6A054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9C11700A-BA4A-D37A-32B4-E0AD59A74DD0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2FC3C135-15F0-E600-E041-7FD6F82211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F091E9DE-EEEA-D50E-62BE-D351A17363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F091E9DE-EEEA-D50E-62BE-D351A173639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D2F9D9BB-EFC8-BF3B-9273-6C26518DC1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D2F9D9BB-EFC8-BF3B-9273-6C26518DC1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78706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C4DE59D-7C80-DF44-E4AB-D6780144864D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C4DE59D-7C80-DF44-E4AB-D678014486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8"/>
                    <a:ext cx="316801" cy="47870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7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DCA301E-C250-F219-6CED-F358547DDD7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DCA301E-C250-F219-6CED-F358547DD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97D3EDA-5BA8-090E-2677-E5F21E52F0D3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97D3EDA-5BA8-090E-2677-E5F21E52F0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1" cy="47870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47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4F34B2A-E97F-F85B-0947-38EF3C882F9A}"/>
                    </a:ext>
                  </a:extLst>
                </p:cNvPr>
                <p:cNvSpPr/>
                <p:nvPr/>
              </p:nvSpPr>
              <p:spPr>
                <a:xfrm>
                  <a:off x="8683652" y="4433848"/>
                  <a:ext cx="401031" cy="26702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−0.4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4F34B2A-E97F-F85B-0947-38EF3C882F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3652" y="4433848"/>
                  <a:ext cx="401031" cy="2670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4B2983B-4102-32D3-1AA0-F0E6532CE027}"/>
                    </a:ext>
                  </a:extLst>
                </p:cNvPr>
                <p:cNvSpPr/>
                <p:nvPr/>
              </p:nvSpPr>
              <p:spPr>
                <a:xfrm>
                  <a:off x="10696818" y="4658740"/>
                  <a:ext cx="401031" cy="26702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</m:t>
                        </m:r>
                        <m: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4B2983B-4102-32D3-1AA0-F0E6532CE0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818" y="4658740"/>
                  <a:ext cx="401031" cy="2670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 Provable Pointwise Repair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427B18-9EC6-4EE5-A4C0-3A02E338E45B}"/>
              </a:ext>
            </a:extLst>
          </p:cNvPr>
          <p:cNvGrpSpPr/>
          <p:nvPr/>
        </p:nvGrpSpPr>
        <p:grpSpPr>
          <a:xfrm>
            <a:off x="656703" y="1767478"/>
            <a:ext cx="2592323" cy="2221992"/>
            <a:chOff x="656703" y="1767478"/>
            <a:chExt cx="2592323" cy="222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FCC881-3DA8-6BB0-1CB9-EFD4320BC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6703" y="1767478"/>
              <a:ext cx="2592323" cy="22219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958533E-1741-84FC-4244-B824077C4019}"/>
                    </a:ext>
                  </a:extLst>
                </p:cNvPr>
                <p:cNvSpPr txBox="1"/>
                <p:nvPr/>
              </p:nvSpPr>
              <p:spPr>
                <a:xfrm>
                  <a:off x="1214792" y="1958203"/>
                  <a:ext cx="133383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r>
                    <a:rPr lang="en-US" sz="1600">
                      <a:solidFill>
                        <a:srgbClr val="FF0000"/>
                      </a:solidFill>
                    </a:rPr>
                    <a:t> violated</a:t>
                  </a: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958533E-1741-84FC-4244-B824077C4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792" y="1958203"/>
                  <a:ext cx="1333834" cy="338554"/>
                </a:xfrm>
                <a:prstGeom prst="rect">
                  <a:avLst/>
                </a:prstGeom>
                <a:blipFill>
                  <a:blip r:embed="rId27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415CBD8-8B42-0398-3F7A-B7389B484C6B}"/>
                </a:ext>
              </a:extLst>
            </p:cNvPr>
            <p:cNvCxnSpPr/>
            <p:nvPr/>
          </p:nvCxnSpPr>
          <p:spPr>
            <a:xfrm>
              <a:off x="1473620" y="2252659"/>
              <a:ext cx="0" cy="26161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A81D5C-C03E-EDD5-3B06-53EAF9209430}"/>
              </a:ext>
            </a:extLst>
          </p:cNvPr>
          <p:cNvGrpSpPr/>
          <p:nvPr/>
        </p:nvGrpSpPr>
        <p:grpSpPr>
          <a:xfrm>
            <a:off x="8301532" y="1767478"/>
            <a:ext cx="2592323" cy="2221992"/>
            <a:chOff x="8301532" y="1767478"/>
            <a:chExt cx="2592323" cy="22219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04C4D8-9308-5659-DEF4-60E08F60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301532" y="1767478"/>
              <a:ext cx="2592323" cy="22219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D983207-AA7C-FA9B-7E46-EEB4AF145B2B}"/>
                    </a:ext>
                  </a:extLst>
                </p:cNvPr>
                <p:cNvSpPr txBox="1"/>
                <p:nvPr/>
              </p:nvSpPr>
              <p:spPr>
                <a:xfrm>
                  <a:off x="8870708" y="1958203"/>
                  <a:ext cx="133383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r>
                    <a:rPr lang="en-US" sz="1600">
                      <a:solidFill>
                        <a:srgbClr val="00B050"/>
                      </a:solidFill>
                    </a:rPr>
                    <a:t> satisfied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D983207-AA7C-FA9B-7E46-EEB4AF145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708" y="1958203"/>
                  <a:ext cx="1333834" cy="338554"/>
                </a:xfrm>
                <a:prstGeom prst="rect">
                  <a:avLst/>
                </a:prstGeom>
                <a:blipFill>
                  <a:blip r:embed="rId29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7C00FD-E72B-305B-CB5A-E55CF4ED66EA}"/>
                </a:ext>
              </a:extLst>
            </p:cNvPr>
            <p:cNvCxnSpPr>
              <a:cxnSpLocks/>
            </p:cNvCxnSpPr>
            <p:nvPr/>
          </p:nvCxnSpPr>
          <p:spPr>
            <a:xfrm>
              <a:off x="9116171" y="2252659"/>
              <a:ext cx="0" cy="399972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3353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874AE1-58B7-2A0F-D3D9-CF2601F1A7C7}"/>
              </a:ext>
            </a:extLst>
          </p:cNvPr>
          <p:cNvGrpSpPr/>
          <p:nvPr/>
        </p:nvGrpSpPr>
        <p:grpSpPr>
          <a:xfrm>
            <a:off x="449811" y="3957682"/>
            <a:ext cx="3864235" cy="2877537"/>
            <a:chOff x="449811" y="3957682"/>
            <a:chExt cx="3864235" cy="2877537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64DB0E90-6AE3-3BAC-B209-EDB28043B97C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/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blipFill>
                  <a:blip r:embed="rId3"/>
                  <a:stretch>
                    <a:fillRect l="-8772" t="-6818" r="-877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08BF86-1217-1E53-47F9-2A24C21F8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811" y="3957682"/>
              <a:ext cx="3045106" cy="2232567"/>
              <a:chOff x="7668836" y="-89485"/>
              <a:chExt cx="4397832" cy="32243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EC2DB-C67E-79AB-59A7-5690028D442F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4EC0B9A-8C11-F16F-6B45-2DD7CD8E5B37}"/>
                    </a:ext>
                  </a:extLst>
                </p:cNvPr>
                <p:cNvCxnSpPr>
                  <a:cxnSpLocks/>
                  <a:stCxn id="54" idx="6"/>
                  <a:endCxn id="5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90A1E5-2281-6C7D-9814-EAF534589FEF}"/>
                    </a:ext>
                  </a:extLst>
                </p:cNvPr>
                <p:cNvCxnSpPr>
                  <a:cxnSpLocks/>
                  <a:stCxn id="54" idx="7"/>
                  <a:endCxn id="6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C4C48B8-2039-E87A-5A97-269BDA081A8F}"/>
                    </a:ext>
                  </a:extLst>
                </p:cNvPr>
                <p:cNvCxnSpPr>
                  <a:cxnSpLocks/>
                  <a:stCxn id="54" idx="5"/>
                  <a:endCxn id="5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63AA516-1BE5-8ECA-8EEF-D7BB29C8DC1E}"/>
                    </a:ext>
                  </a:extLst>
                </p:cNvPr>
                <p:cNvCxnSpPr>
                  <a:cxnSpLocks/>
                  <a:stCxn id="52" idx="6"/>
                  <a:endCxn id="5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799016C-0A28-1BEB-355C-F276D189ACED}"/>
                    </a:ext>
                  </a:extLst>
                </p:cNvPr>
                <p:cNvCxnSpPr>
                  <a:cxnSpLocks/>
                  <a:stCxn id="63" idx="6"/>
                  <a:endCxn id="5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70F0F13-9B9D-B1E2-FD16-DCCA5E7C27A8}"/>
                    </a:ext>
                  </a:extLst>
                </p:cNvPr>
                <p:cNvCxnSpPr>
                  <a:cxnSpLocks/>
                  <a:stCxn id="59" idx="6"/>
                  <a:endCxn id="5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FE80AE-9466-F8F2-973F-1D7FC08AF6D2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0BE7AB-3EEF-677C-D3EA-3F1E015FB5EB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B7A15C26-B972-BCE4-2779-A21B084C03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8DC76A6-87BA-4C26-916D-383FFDF7A768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AB209643-6224-57B0-11E8-9430855FC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97A0BAC-AA30-FAC6-C4A4-5C14A482BA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02BF8B0-6496-EB03-091D-7753E221EF81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30E971A8-BABF-A8F3-0DF8-83048483F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12F5145B-63BB-7190-DAE9-C7C60B8E89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16865ED-6073-C566-248D-BD7A78246FF1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62227D-B4AF-6E38-7E89-ACDABAB0DA5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2F74272-DEF0-DC96-8EF9-3A2EA3808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−0.4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0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0.366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Overview: </a:t>
            </a:r>
            <a:r>
              <a:rPr lang="en-US"/>
              <a:t>Provable </a:t>
            </a:r>
            <a:r>
              <a:rPr lang="en-US" sz="4400">
                <a:solidFill>
                  <a:srgbClr val="00B050"/>
                </a:solidFill>
              </a:rPr>
              <a:t>Polytope</a:t>
            </a:r>
            <a:r>
              <a:rPr lang="en-US" sz="4400"/>
              <a:t> Repair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28B1B3-9D91-7BCA-B29F-839FE17D88A7}"/>
              </a:ext>
            </a:extLst>
          </p:cNvPr>
          <p:cNvGrpSpPr/>
          <p:nvPr/>
        </p:nvGrpSpPr>
        <p:grpSpPr>
          <a:xfrm>
            <a:off x="7356746" y="4176501"/>
            <a:ext cx="3856178" cy="2617644"/>
            <a:chOff x="7356746" y="4176501"/>
            <a:chExt cx="3856178" cy="261764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4"/>
                  <a:stretch>
                    <a:fillRect l="-4367" r="-262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62B2E5-D29C-ED4E-FE0B-C10B2290903E}"/>
                </a:ext>
              </a:extLst>
            </p:cNvPr>
            <p:cNvGrpSpPr/>
            <p:nvPr/>
          </p:nvGrpSpPr>
          <p:grpSpPr>
            <a:xfrm>
              <a:off x="8094640" y="4176501"/>
              <a:ext cx="2987891" cy="1989157"/>
              <a:chOff x="8094640" y="4176501"/>
              <a:chExt cx="2987891" cy="198915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C4C8682-57D7-8D59-AC55-1CA2ED8B3783}"/>
                  </a:ext>
                </a:extLst>
              </p:cNvPr>
              <p:cNvCxnSpPr>
                <a:cxnSpLocks/>
                <a:stCxn id="18" idx="6"/>
                <a:endCxn id="20" idx="2"/>
              </p:cNvCxnSpPr>
              <p:nvPr/>
            </p:nvCxnSpPr>
            <p:spPr>
              <a:xfrm>
                <a:off x="8508425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1197171-AD42-1A9D-DF9E-A1A445F9005C}"/>
                  </a:ext>
                </a:extLst>
              </p:cNvPr>
              <p:cNvCxnSpPr>
                <a:cxnSpLocks/>
                <a:stCxn id="18" idx="7"/>
                <a:endCxn id="17" idx="2"/>
              </p:cNvCxnSpPr>
              <p:nvPr/>
            </p:nvCxnSpPr>
            <p:spPr>
              <a:xfrm flipV="1">
                <a:off x="844782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D59194-75E1-51F7-FD1B-1099E554AC76}"/>
                  </a:ext>
                </a:extLst>
              </p:cNvPr>
              <p:cNvCxnSpPr>
                <a:cxnSpLocks/>
                <a:stCxn id="18" idx="5"/>
                <a:endCxn id="21" idx="2"/>
              </p:cNvCxnSpPr>
              <p:nvPr/>
            </p:nvCxnSpPr>
            <p:spPr>
              <a:xfrm>
                <a:off x="844782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AE41C98-F527-C745-AB45-E193B4864520}"/>
                  </a:ext>
                </a:extLst>
              </p:cNvPr>
              <p:cNvCxnSpPr>
                <a:cxnSpLocks/>
                <a:stCxn id="21" idx="6"/>
                <a:endCxn id="19" idx="3"/>
              </p:cNvCxnSpPr>
              <p:nvPr/>
            </p:nvCxnSpPr>
            <p:spPr>
              <a:xfrm flipV="1">
                <a:off x="979547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2B94C60-ACF6-5885-DFA3-E598C2607953}"/>
                  </a:ext>
                </a:extLst>
              </p:cNvPr>
              <p:cNvCxnSpPr>
                <a:cxnSpLocks/>
                <a:stCxn id="17" idx="6"/>
                <a:endCxn id="19" idx="1"/>
              </p:cNvCxnSpPr>
              <p:nvPr/>
            </p:nvCxnSpPr>
            <p:spPr>
              <a:xfrm>
                <a:off x="979547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0D1B5B9-EB3C-5F7F-8767-68B4999AB056}"/>
                  </a:ext>
                </a:extLst>
              </p:cNvPr>
              <p:cNvCxnSpPr>
                <a:cxnSpLocks/>
                <a:stCxn id="20" idx="6"/>
                <a:endCxn id="19" idx="2"/>
              </p:cNvCxnSpPr>
              <p:nvPr/>
            </p:nvCxnSpPr>
            <p:spPr>
              <a:xfrm>
                <a:off x="9795478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ABA9BE-7E1D-C194-BFA3-E663D1EB18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176501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ECFEB37-E0D3-9801-FE8D-7AF288C8D0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4640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7CAA010-C7FA-3020-2728-1DA9F7706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68746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821294C-4111-5341-880A-CBB99E30E7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964185"/>
                <a:ext cx="413785" cy="413784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CE074E-02F1-31D0-B573-6A816B605C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5751873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947D32-6361-C2E5-C6B8-86E639A0CD2D}"/>
              </a:ext>
            </a:extLst>
          </p:cNvPr>
          <p:cNvGrpSpPr/>
          <p:nvPr/>
        </p:nvGrpSpPr>
        <p:grpSpPr>
          <a:xfrm>
            <a:off x="3581400" y="2374805"/>
            <a:ext cx="4513240" cy="2158893"/>
            <a:chOff x="3581400" y="2374805"/>
            <a:chExt cx="4513240" cy="215889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7DEAAC-58C1-86FF-734A-0846BFBCB883}"/>
                </a:ext>
              </a:extLst>
            </p:cNvPr>
            <p:cNvSpPr txBox="1"/>
            <p:nvPr/>
          </p:nvSpPr>
          <p:spPr>
            <a:xfrm>
              <a:off x="3581400" y="2374805"/>
              <a:ext cx="44846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Polytope Repair Specification</a:t>
              </a:r>
            </a:p>
          </p:txBody>
        </p:sp>
        <p:sp>
          <p:nvSpPr>
            <p:cNvPr id="27" name="Right Arrow 8">
              <a:extLst>
                <a:ext uri="{FF2B5EF4-FFF2-40B4-BE49-F238E27FC236}">
                  <a16:creationId xmlns:a16="http://schemas.microsoft.com/office/drawing/2014/main" id="{7C96D6E2-E4EE-1DB4-C8DB-09CAAF4C6222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6D3A834-DBAE-45B9-75E2-3A8059788E6B}"/>
                    </a:ext>
                  </a:extLst>
                </p:cNvPr>
                <p:cNvSpPr txBox="1"/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−1.5,−0.5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≝∀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1.5,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≤0.4</m:t>
                        </m:r>
                      </m:oMath>
                    </m:oMathPara>
                  </a14:m>
                  <a:br>
                    <a:rPr lang="en-US"/>
                  </a:br>
                  <a:endParaRPr lang="en-US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6D3A834-DBAE-45B9-75E2-3A8059788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blipFill>
                  <a:blip r:embed="rId15"/>
                  <a:stretch>
                    <a:fillRect l="-562" b="-13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5528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67B985-8DDF-BABC-8B31-81023A3C092A}"/>
              </a:ext>
            </a:extLst>
          </p:cNvPr>
          <p:cNvGrpSpPr/>
          <p:nvPr/>
        </p:nvGrpSpPr>
        <p:grpSpPr>
          <a:xfrm>
            <a:off x="3581400" y="2374805"/>
            <a:ext cx="4513240" cy="2158893"/>
            <a:chOff x="3581400" y="2374805"/>
            <a:chExt cx="4513240" cy="21588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972092-74B3-EF9C-3B46-02C93B910751}"/>
                </a:ext>
              </a:extLst>
            </p:cNvPr>
            <p:cNvSpPr txBox="1"/>
            <p:nvPr/>
          </p:nvSpPr>
          <p:spPr>
            <a:xfrm>
              <a:off x="3581400" y="2374805"/>
              <a:ext cx="44846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Polytope Repair Specification</a:t>
              </a:r>
            </a:p>
          </p:txBody>
        </p:sp>
        <p:sp>
          <p:nvSpPr>
            <p:cNvPr id="22" name="Right Arrow 8">
              <a:extLst>
                <a:ext uri="{FF2B5EF4-FFF2-40B4-BE49-F238E27FC236}">
                  <a16:creationId xmlns:a16="http://schemas.microsoft.com/office/drawing/2014/main" id="{61936BB3-4480-AFEB-C12A-426D9A8CB143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6C398A-1947-75D5-EB58-AA21C1DCA471}"/>
                    </a:ext>
                  </a:extLst>
                </p:cNvPr>
                <p:cNvSpPr txBox="1"/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−1.5,−0.5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≝∀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1.5,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≤0.4</m:t>
                        </m:r>
                      </m:oMath>
                    </m:oMathPara>
                  </a14:m>
                  <a:br>
                    <a:rPr lang="en-US"/>
                  </a:br>
                  <a:endParaRPr lang="en-US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6C398A-1947-75D5-EB58-AA21C1DCA4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562" b="-13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874AE1-58B7-2A0F-D3D9-CF2601F1A7C7}"/>
              </a:ext>
            </a:extLst>
          </p:cNvPr>
          <p:cNvGrpSpPr/>
          <p:nvPr/>
        </p:nvGrpSpPr>
        <p:grpSpPr>
          <a:xfrm>
            <a:off x="449811" y="3957682"/>
            <a:ext cx="3864235" cy="2877537"/>
            <a:chOff x="449811" y="3957682"/>
            <a:chExt cx="3864235" cy="2877537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64DB0E90-6AE3-3BAC-B209-EDB28043B97C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/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blipFill>
                  <a:blip r:embed="rId4"/>
                  <a:stretch>
                    <a:fillRect l="-8772" t="-6818" r="-877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08BF86-1217-1E53-47F9-2A24C21F8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811" y="3957682"/>
              <a:ext cx="3045106" cy="2232567"/>
              <a:chOff x="7668836" y="-89485"/>
              <a:chExt cx="4397832" cy="32243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EC2DB-C67E-79AB-59A7-5690028D442F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4EC0B9A-8C11-F16F-6B45-2DD7CD8E5B37}"/>
                    </a:ext>
                  </a:extLst>
                </p:cNvPr>
                <p:cNvCxnSpPr>
                  <a:cxnSpLocks/>
                  <a:stCxn id="54" idx="6"/>
                  <a:endCxn id="5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90A1E5-2281-6C7D-9814-EAF534589FEF}"/>
                    </a:ext>
                  </a:extLst>
                </p:cNvPr>
                <p:cNvCxnSpPr>
                  <a:cxnSpLocks/>
                  <a:stCxn id="54" idx="7"/>
                  <a:endCxn id="6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C4C48B8-2039-E87A-5A97-269BDA081A8F}"/>
                    </a:ext>
                  </a:extLst>
                </p:cNvPr>
                <p:cNvCxnSpPr>
                  <a:cxnSpLocks/>
                  <a:stCxn id="54" idx="5"/>
                  <a:endCxn id="5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63AA516-1BE5-8ECA-8EEF-D7BB29C8DC1E}"/>
                    </a:ext>
                  </a:extLst>
                </p:cNvPr>
                <p:cNvCxnSpPr>
                  <a:cxnSpLocks/>
                  <a:stCxn id="52" idx="6"/>
                  <a:endCxn id="5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799016C-0A28-1BEB-355C-F276D189ACED}"/>
                    </a:ext>
                  </a:extLst>
                </p:cNvPr>
                <p:cNvCxnSpPr>
                  <a:cxnSpLocks/>
                  <a:stCxn id="63" idx="6"/>
                  <a:endCxn id="5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70F0F13-9B9D-B1E2-FD16-DCCA5E7C27A8}"/>
                    </a:ext>
                  </a:extLst>
                </p:cNvPr>
                <p:cNvCxnSpPr>
                  <a:cxnSpLocks/>
                  <a:stCxn id="59" idx="6"/>
                  <a:endCxn id="5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FE80AE-9466-F8F2-973F-1D7FC08AF6D2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0BE7AB-3EEF-677C-D3EA-3F1E015FB5EB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B7A15C26-B972-BCE4-2779-A21B084C03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8DC76A6-87BA-4C26-916D-383FFDF7A768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AB209643-6224-57B0-11E8-9430855FC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97A0BAC-AA30-FAC6-C4A4-5C14A482BA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02BF8B0-6496-EB03-091D-7753E221EF81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30E971A8-BABF-A8F3-0DF8-83048483F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12F5145B-63BB-7190-DAE9-C7C60B8E89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16865ED-6073-C566-248D-BD7A78246FF1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62227D-B4AF-6E38-7E89-ACDABAB0DA5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2F74272-DEF0-DC96-8EF9-3A2EA3808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−0.4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0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0.366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Overview: </a:t>
            </a:r>
            <a:r>
              <a:rPr lang="en-US"/>
              <a:t>Provable </a:t>
            </a:r>
            <a:r>
              <a:rPr lang="en-US" sz="4400"/>
              <a:t>Polytope Repair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28B1B3-9D91-7BCA-B29F-839FE17D88A7}"/>
              </a:ext>
            </a:extLst>
          </p:cNvPr>
          <p:cNvGrpSpPr/>
          <p:nvPr/>
        </p:nvGrpSpPr>
        <p:grpSpPr>
          <a:xfrm>
            <a:off x="7356746" y="4176501"/>
            <a:ext cx="3856178" cy="2617644"/>
            <a:chOff x="7356746" y="4176501"/>
            <a:chExt cx="3856178" cy="261764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5"/>
                  <a:stretch>
                    <a:fillRect l="-4367" r="-262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62B2E5-D29C-ED4E-FE0B-C10B2290903E}"/>
                </a:ext>
              </a:extLst>
            </p:cNvPr>
            <p:cNvGrpSpPr/>
            <p:nvPr/>
          </p:nvGrpSpPr>
          <p:grpSpPr>
            <a:xfrm>
              <a:off x="8094640" y="4176501"/>
              <a:ext cx="2987891" cy="1989157"/>
              <a:chOff x="8094640" y="4176501"/>
              <a:chExt cx="2987891" cy="198915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C4C8682-57D7-8D59-AC55-1CA2ED8B3783}"/>
                  </a:ext>
                </a:extLst>
              </p:cNvPr>
              <p:cNvCxnSpPr>
                <a:cxnSpLocks/>
                <a:stCxn id="18" idx="6"/>
                <a:endCxn id="20" idx="2"/>
              </p:cNvCxnSpPr>
              <p:nvPr/>
            </p:nvCxnSpPr>
            <p:spPr>
              <a:xfrm>
                <a:off x="8508425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1197171-AD42-1A9D-DF9E-A1A445F9005C}"/>
                  </a:ext>
                </a:extLst>
              </p:cNvPr>
              <p:cNvCxnSpPr>
                <a:cxnSpLocks/>
                <a:stCxn id="18" idx="7"/>
                <a:endCxn id="17" idx="2"/>
              </p:cNvCxnSpPr>
              <p:nvPr/>
            </p:nvCxnSpPr>
            <p:spPr>
              <a:xfrm flipV="1">
                <a:off x="844782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D59194-75E1-51F7-FD1B-1099E554AC76}"/>
                  </a:ext>
                </a:extLst>
              </p:cNvPr>
              <p:cNvCxnSpPr>
                <a:cxnSpLocks/>
                <a:stCxn id="18" idx="5"/>
                <a:endCxn id="21" idx="2"/>
              </p:cNvCxnSpPr>
              <p:nvPr/>
            </p:nvCxnSpPr>
            <p:spPr>
              <a:xfrm>
                <a:off x="844782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AE41C98-F527-C745-AB45-E193B4864520}"/>
                  </a:ext>
                </a:extLst>
              </p:cNvPr>
              <p:cNvCxnSpPr>
                <a:cxnSpLocks/>
                <a:stCxn id="21" idx="6"/>
                <a:endCxn id="19" idx="3"/>
              </p:cNvCxnSpPr>
              <p:nvPr/>
            </p:nvCxnSpPr>
            <p:spPr>
              <a:xfrm flipV="1">
                <a:off x="979547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2B94C60-ACF6-5885-DFA3-E598C2607953}"/>
                  </a:ext>
                </a:extLst>
              </p:cNvPr>
              <p:cNvCxnSpPr>
                <a:cxnSpLocks/>
                <a:stCxn id="17" idx="6"/>
                <a:endCxn id="19" idx="1"/>
              </p:cNvCxnSpPr>
              <p:nvPr/>
            </p:nvCxnSpPr>
            <p:spPr>
              <a:xfrm>
                <a:off x="979547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0D1B5B9-EB3C-5F7F-8767-68B4999AB056}"/>
                  </a:ext>
                </a:extLst>
              </p:cNvPr>
              <p:cNvCxnSpPr>
                <a:cxnSpLocks/>
                <a:stCxn id="20" idx="6"/>
                <a:endCxn id="19" idx="2"/>
              </p:cNvCxnSpPr>
              <p:nvPr/>
            </p:nvCxnSpPr>
            <p:spPr>
              <a:xfrm>
                <a:off x="9795478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ABA9BE-7E1D-C194-BFA3-E663D1EB18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176501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ECFEB37-E0D3-9801-FE8D-7AF288C8D0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4640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7CAA010-C7FA-3020-2728-1DA9F7706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68746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821294C-4111-5341-880A-CBB99E30E7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964185"/>
                <a:ext cx="413785" cy="413784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CE074E-02F1-31D0-B573-6A816B605C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5751873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5EAA61B-5DE7-E701-4BF9-00C2489BF0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399" y="1590247"/>
            <a:ext cx="2791537" cy="2392746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4FF186-7294-85B4-A8D9-8655547A6B03}"/>
              </a:ext>
            </a:extLst>
          </p:cNvPr>
          <p:cNvSpPr/>
          <p:nvPr/>
        </p:nvSpPr>
        <p:spPr>
          <a:xfrm>
            <a:off x="1070541" y="2402245"/>
            <a:ext cx="839470" cy="628360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9404C4-D7E3-DE9C-7D96-9532C56E7551}"/>
                  </a:ext>
                </a:extLst>
              </p:cNvPr>
              <p:cNvSpPr txBox="1"/>
              <p:nvPr/>
            </p:nvSpPr>
            <p:spPr>
              <a:xfrm>
                <a:off x="1052254" y="3010179"/>
                <a:ext cx="13472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>
                    <a:solidFill>
                      <a:srgbClr val="00B050"/>
                    </a:solidFill>
                  </a:rPr>
                  <a:t> satisfied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9404C4-D7E3-DE9C-7D96-9532C56E7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54" y="3010179"/>
                <a:ext cx="1347201" cy="276999"/>
              </a:xfrm>
              <a:prstGeom prst="rect">
                <a:avLst/>
              </a:prstGeom>
              <a:blipFill>
                <a:blip r:embed="rId1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4A74E3C-0B70-5654-4157-31FBA5FB5C63}"/>
              </a:ext>
            </a:extLst>
          </p:cNvPr>
          <p:cNvSpPr/>
          <p:nvPr/>
        </p:nvSpPr>
        <p:spPr>
          <a:xfrm>
            <a:off x="3552824" y="2918344"/>
            <a:ext cx="4513240" cy="461849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15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8EC8A-4378-9846-99E2-292CD33652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37280" y="1875240"/>
            <a:ext cx="3986640" cy="296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BB9C95A-1397-7B46-9CE9-16131087C6A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85160" y="6491160"/>
            <a:ext cx="1343880" cy="2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DE2C1-FA12-3E4B-9A6E-86DB6E134C2D}"/>
              </a:ext>
            </a:extLst>
          </p:cNvPr>
          <p:cNvSpPr txBox="1"/>
          <p:nvPr/>
        </p:nvSpPr>
        <p:spPr>
          <a:xfrm>
            <a:off x="1232508" y="3429000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81D41A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B6894-6CCE-B042-AA2C-599C5441EFA9}"/>
              </a:ext>
            </a:extLst>
          </p:cNvPr>
          <p:cNvSpPr txBox="1"/>
          <p:nvPr/>
        </p:nvSpPr>
        <p:spPr>
          <a:xfrm>
            <a:off x="2950200" y="4702836"/>
            <a:ext cx="6112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2A29D-88A2-B241-B1E9-2B7F72CBF0A2}"/>
              </a:ext>
            </a:extLst>
          </p:cNvPr>
          <p:cNvSpPr txBox="1"/>
          <p:nvPr/>
        </p:nvSpPr>
        <p:spPr>
          <a:xfrm>
            <a:off x="2111220" y="2334918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347E9-8D64-F743-8DD0-23E157596792}"/>
              </a:ext>
            </a:extLst>
          </p:cNvPr>
          <p:cNvSpPr txBox="1"/>
          <p:nvPr/>
        </p:nvSpPr>
        <p:spPr>
          <a:xfrm>
            <a:off x="2929680" y="2406600"/>
            <a:ext cx="63180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7D89C-D2EE-8541-BBFF-3CF54FD12CE4}"/>
              </a:ext>
            </a:extLst>
          </p:cNvPr>
          <p:cNvSpPr txBox="1"/>
          <p:nvPr/>
        </p:nvSpPr>
        <p:spPr>
          <a:xfrm>
            <a:off x="2955240" y="3505679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959D3-EA77-DD42-882E-41D084200037}"/>
              </a:ext>
            </a:extLst>
          </p:cNvPr>
          <p:cNvSpPr txBox="1"/>
          <p:nvPr/>
        </p:nvSpPr>
        <p:spPr>
          <a:xfrm>
            <a:off x="3795118" y="4702836"/>
            <a:ext cx="3445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55AAE-6CF0-A642-BF6C-748D76F5C0F2}"/>
              </a:ext>
            </a:extLst>
          </p:cNvPr>
          <p:cNvSpPr txBox="1"/>
          <p:nvPr/>
        </p:nvSpPr>
        <p:spPr>
          <a:xfrm>
            <a:off x="3826440" y="2406600"/>
            <a:ext cx="3268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752098-0E74-B14C-84D7-3AD79A464DCA}"/>
              </a:ext>
            </a:extLst>
          </p:cNvPr>
          <p:cNvSpPr txBox="1"/>
          <p:nvPr/>
        </p:nvSpPr>
        <p:spPr>
          <a:xfrm>
            <a:off x="3814020" y="3515284"/>
            <a:ext cx="53532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2A6099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2AD71-C784-D843-B950-9951DFF2C8B4}"/>
              </a:ext>
            </a:extLst>
          </p:cNvPr>
          <p:cNvSpPr txBox="1"/>
          <p:nvPr/>
        </p:nvSpPr>
        <p:spPr>
          <a:xfrm>
            <a:off x="5514750" y="3429000"/>
            <a:ext cx="617301" cy="394142"/>
          </a:xfrm>
          <a:prstGeom prst="rect">
            <a:avLst/>
          </a:prstGeom>
          <a:solidFill>
            <a:srgbClr val="FFFFFF"/>
          </a:solidFill>
          <a:ln w="38160">
            <a:solidFill>
              <a:srgbClr val="FF8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-0.5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D1AE67-D76D-2442-A65F-D7B5DCC9CD1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649640" y="3065039"/>
            <a:ext cx="2925360" cy="243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F524AE3-219C-834F-9EB9-DF90C881A1B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37599" y="5615280"/>
            <a:ext cx="3859559" cy="106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EBADAB-23C2-384D-84E0-11C7C3EADDBF}"/>
              </a:ext>
            </a:extLst>
          </p:cNvPr>
          <p:cNvSpPr txBox="1"/>
          <p:nvPr/>
        </p:nvSpPr>
        <p:spPr>
          <a:xfrm>
            <a:off x="3732840" y="1755900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6139B-D1A0-FF41-98D0-0496A02F244D}"/>
              </a:ext>
            </a:extLst>
          </p:cNvPr>
          <p:cNvSpPr txBox="1"/>
          <p:nvPr/>
        </p:nvSpPr>
        <p:spPr>
          <a:xfrm>
            <a:off x="3687120" y="2893145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00A933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45F39-1D6F-B74E-AEB0-F49AA1EE5A0D}"/>
              </a:ext>
            </a:extLst>
          </p:cNvPr>
          <p:cNvSpPr txBox="1"/>
          <p:nvPr/>
        </p:nvSpPr>
        <p:spPr>
          <a:xfrm>
            <a:off x="3686914" y="4046644"/>
            <a:ext cx="514080" cy="38376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prstDash val="solid"/>
          </a:ln>
        </p:spPr>
        <p:txBody>
          <a:bodyPr vert="horz" wrap="none" lIns="108720" tIns="63720" rIns="108720" bIns="6372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Noto Sans Devanagari" pitchFamily="2"/>
              </a:rPr>
              <a:t>off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7A3B75-7CE4-E440-8085-46FC23591D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DNN Semantics</a:t>
            </a:r>
          </a:p>
        </p:txBody>
      </p:sp>
    </p:spTree>
    <p:extLst>
      <p:ext uri="{BB962C8B-B14F-4D97-AF65-F5344CB8AC3E}">
        <p14:creationId xmlns:p14="http://schemas.microsoft.com/office/powerpoint/2010/main" val="25686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</a:rPr>
              <a:t>A</a:t>
            </a:r>
            <a:r>
              <a:rPr lang="en-US" sz="5400">
                <a:solidFill>
                  <a:srgbClr val="C00000"/>
                </a:solidFill>
              </a:rPr>
              <a:t>P</a:t>
            </a:r>
            <a:r>
              <a:rPr lang="en-US" sz="5400">
                <a:solidFill>
                  <a:srgbClr val="0070C0"/>
                </a:solidFill>
              </a:rPr>
              <a:t>R</a:t>
            </a:r>
            <a:r>
              <a:rPr lang="en-US" sz="5400"/>
              <a:t>NN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874AE1-58B7-2A0F-D3D9-CF2601F1A7C7}"/>
              </a:ext>
            </a:extLst>
          </p:cNvPr>
          <p:cNvGrpSpPr/>
          <p:nvPr/>
        </p:nvGrpSpPr>
        <p:grpSpPr>
          <a:xfrm>
            <a:off x="449811" y="3957682"/>
            <a:ext cx="3864235" cy="2877537"/>
            <a:chOff x="449811" y="3957682"/>
            <a:chExt cx="3864235" cy="2877537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64DB0E90-6AE3-3BAC-B209-EDB28043B97C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/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1F338-E24A-E206-EA33-20A3D0AD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74" y="6293083"/>
                  <a:ext cx="1424364" cy="542136"/>
                </a:xfrm>
                <a:prstGeom prst="rect">
                  <a:avLst/>
                </a:prstGeom>
                <a:blipFill>
                  <a:blip r:embed="rId3"/>
                  <a:stretch>
                    <a:fillRect l="-8772" t="-6818" r="-877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08BF86-1217-1E53-47F9-2A24C21F8D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811" y="3957682"/>
              <a:ext cx="3045106" cy="2232567"/>
              <a:chOff x="7668836" y="-89485"/>
              <a:chExt cx="4397832" cy="32243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EC2DB-C67E-79AB-59A7-5690028D442F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4EC0B9A-8C11-F16F-6B45-2DD7CD8E5B37}"/>
                    </a:ext>
                  </a:extLst>
                </p:cNvPr>
                <p:cNvCxnSpPr>
                  <a:cxnSpLocks/>
                  <a:stCxn id="54" idx="6"/>
                  <a:endCxn id="5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90A1E5-2281-6C7D-9814-EAF534589FEF}"/>
                    </a:ext>
                  </a:extLst>
                </p:cNvPr>
                <p:cNvCxnSpPr>
                  <a:cxnSpLocks/>
                  <a:stCxn id="54" idx="7"/>
                  <a:endCxn id="6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C4C48B8-2039-E87A-5A97-269BDA081A8F}"/>
                    </a:ext>
                  </a:extLst>
                </p:cNvPr>
                <p:cNvCxnSpPr>
                  <a:cxnSpLocks/>
                  <a:stCxn id="54" idx="5"/>
                  <a:endCxn id="5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63AA516-1BE5-8ECA-8EEF-D7BB29C8DC1E}"/>
                    </a:ext>
                  </a:extLst>
                </p:cNvPr>
                <p:cNvCxnSpPr>
                  <a:cxnSpLocks/>
                  <a:stCxn id="52" idx="6"/>
                  <a:endCxn id="5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799016C-0A28-1BEB-355C-F276D189ACED}"/>
                    </a:ext>
                  </a:extLst>
                </p:cNvPr>
                <p:cNvCxnSpPr>
                  <a:cxnSpLocks/>
                  <a:stCxn id="63" idx="6"/>
                  <a:endCxn id="5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70F0F13-9B9D-B1E2-FD16-DCCA5E7C27A8}"/>
                    </a:ext>
                  </a:extLst>
                </p:cNvPr>
                <p:cNvCxnSpPr>
                  <a:cxnSpLocks/>
                  <a:stCxn id="59" idx="6"/>
                  <a:endCxn id="5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FE80AE-9466-F8F2-973F-1D7FC08AF6D2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233262"/>
                  <a:chOff x="4825200" y="1641060"/>
                  <a:chExt cx="2053798" cy="123326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D5FA30A-A9EF-8D49-9ED0-C8F0C33E7C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6" y="2395616"/>
                        <a:ext cx="967152" cy="47870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0BE7AB-3EEF-677C-D3EA-3F1E015FB5EB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B7A15C26-B972-BCE4-2779-A21B084C03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CAB06820-C256-929A-27C2-9612E9A1140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8DC76A6-87BA-4C26-916D-383FFDF7A768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AB209643-6224-57B0-11E8-9430855FCE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397A0BAC-AA30-FAC6-C4A4-5C14A482BA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802BF8B0-6496-EB03-091D-7753E221EF81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5A55F682-3C1C-2BC1-69C1-4A5EAD902F9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7870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30E971A8-BABF-A8F3-0DF8-83048483F3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59" name="Oval 58">
                        <a:extLst>
                          <a:ext uri="{FF2B5EF4-FFF2-40B4-BE49-F238E27FC236}">
                            <a16:creationId xmlns:a16="http://schemas.microsoft.com/office/drawing/2014/main" id="{12F5145B-63BB-7190-DAE9-C7C60B8E890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B24010C5-0C60-AAD8-AB7E-5B7047E399B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1" cy="478706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16865ED-6073-C566-248D-BD7A78246FF1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067C3CDF-477D-2CC0-FDDC-912D19B40D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1" y="3735995"/>
                        <a:ext cx="316801" cy="47870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F62227D-B4AF-6E38-7E89-ACDABAB0DA5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2F74272-DEF0-DC96-8EF9-3A2EA3808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p:txBody>
                    </p:sp>
                  </mc:Choice>
                  <mc:Fallback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4A6C17D9-CD62-C1A4-2D8C-56CAE88F7F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1" cy="478706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1BE295B-1C4D-7008-3A9F-DFC7D520E2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−0.4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BA3C2CA-3AAE-289D-467F-FA647D3B0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0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5B333B3-9D36-C871-CBD8-ABA2F05B4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8"/>
                    <a:ext cx="316801" cy="4787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0.366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0A0CE3E-283C-1A4F-8961-49BB301273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Overview: </a:t>
            </a:r>
            <a:r>
              <a:rPr lang="en-US"/>
              <a:t>Provable </a:t>
            </a:r>
            <a:r>
              <a:rPr lang="en-US" sz="4400"/>
              <a:t>Polytope Repair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28B1B3-9D91-7BCA-B29F-839FE17D88A7}"/>
              </a:ext>
            </a:extLst>
          </p:cNvPr>
          <p:cNvGrpSpPr/>
          <p:nvPr/>
        </p:nvGrpSpPr>
        <p:grpSpPr>
          <a:xfrm>
            <a:off x="7356746" y="4176501"/>
            <a:ext cx="3856178" cy="2617644"/>
            <a:chOff x="7356746" y="4176501"/>
            <a:chExt cx="3856178" cy="261764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4"/>
                  <a:stretch>
                    <a:fillRect l="-4367" r="-262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62B2E5-D29C-ED4E-FE0B-C10B2290903E}"/>
                </a:ext>
              </a:extLst>
            </p:cNvPr>
            <p:cNvGrpSpPr/>
            <p:nvPr/>
          </p:nvGrpSpPr>
          <p:grpSpPr>
            <a:xfrm>
              <a:off x="8094640" y="4176501"/>
              <a:ext cx="2987891" cy="1989157"/>
              <a:chOff x="8094640" y="4176501"/>
              <a:chExt cx="2987891" cy="198915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C4C8682-57D7-8D59-AC55-1CA2ED8B3783}"/>
                  </a:ext>
                </a:extLst>
              </p:cNvPr>
              <p:cNvCxnSpPr>
                <a:cxnSpLocks/>
                <a:stCxn id="18" idx="6"/>
                <a:endCxn id="20" idx="2"/>
              </p:cNvCxnSpPr>
              <p:nvPr/>
            </p:nvCxnSpPr>
            <p:spPr>
              <a:xfrm>
                <a:off x="8508425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1197171-AD42-1A9D-DF9E-A1A445F9005C}"/>
                  </a:ext>
                </a:extLst>
              </p:cNvPr>
              <p:cNvCxnSpPr>
                <a:cxnSpLocks/>
                <a:stCxn id="18" idx="7"/>
                <a:endCxn id="17" idx="2"/>
              </p:cNvCxnSpPr>
              <p:nvPr/>
            </p:nvCxnSpPr>
            <p:spPr>
              <a:xfrm flipV="1">
                <a:off x="844782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D59194-75E1-51F7-FD1B-1099E554AC76}"/>
                  </a:ext>
                </a:extLst>
              </p:cNvPr>
              <p:cNvCxnSpPr>
                <a:cxnSpLocks/>
                <a:stCxn id="18" idx="5"/>
                <a:endCxn id="21" idx="2"/>
              </p:cNvCxnSpPr>
              <p:nvPr/>
            </p:nvCxnSpPr>
            <p:spPr>
              <a:xfrm>
                <a:off x="844782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AE41C98-F527-C745-AB45-E193B4864520}"/>
                  </a:ext>
                </a:extLst>
              </p:cNvPr>
              <p:cNvCxnSpPr>
                <a:cxnSpLocks/>
                <a:stCxn id="21" idx="6"/>
                <a:endCxn id="19" idx="3"/>
              </p:cNvCxnSpPr>
              <p:nvPr/>
            </p:nvCxnSpPr>
            <p:spPr>
              <a:xfrm flipV="1">
                <a:off x="9795478" y="5317375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2B94C60-ACF6-5885-DFA3-E598C2607953}"/>
                  </a:ext>
                </a:extLst>
              </p:cNvPr>
              <p:cNvCxnSpPr>
                <a:cxnSpLocks/>
                <a:stCxn id="17" idx="6"/>
                <a:endCxn id="19" idx="1"/>
              </p:cNvCxnSpPr>
              <p:nvPr/>
            </p:nvCxnSpPr>
            <p:spPr>
              <a:xfrm>
                <a:off x="9795478" y="4383393"/>
                <a:ext cx="933865" cy="64139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0D1B5B9-EB3C-5F7F-8767-68B4999AB056}"/>
                  </a:ext>
                </a:extLst>
              </p:cNvPr>
              <p:cNvCxnSpPr>
                <a:cxnSpLocks/>
                <a:stCxn id="20" idx="6"/>
                <a:endCxn id="19" idx="2"/>
              </p:cNvCxnSpPr>
              <p:nvPr/>
            </p:nvCxnSpPr>
            <p:spPr>
              <a:xfrm>
                <a:off x="9795478" y="5171080"/>
                <a:ext cx="87326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FABA9BE-7E1D-C194-BFA3-E663D1EB18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176501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ECFEB37-E0D3-9801-FE8D-7AF288C8D0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4640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7CAA010-C7FA-3020-2728-1DA9F7706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68746" y="4964185"/>
                <a:ext cx="413785" cy="4137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821294C-4111-5341-880A-CBB99E30E7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4964185"/>
                <a:ext cx="413785" cy="413784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CE074E-02F1-31D0-B573-6A816B605C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81693" y="5751873"/>
                <a:ext cx="413785" cy="413785"/>
              </a:xfrm>
              <a:prstGeom prst="ellipse">
                <a:avLst/>
              </a:prstGeom>
              <a:noFill/>
              <a:ln w="508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5EAA61B-5DE7-E701-4BF9-00C2489BF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3399" y="1590247"/>
            <a:ext cx="2791537" cy="2392746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BFCF51F-7F50-17AF-F56F-994ACDBAFC5C}"/>
              </a:ext>
            </a:extLst>
          </p:cNvPr>
          <p:cNvSpPr/>
          <p:nvPr/>
        </p:nvSpPr>
        <p:spPr>
          <a:xfrm>
            <a:off x="2182649" y="2134086"/>
            <a:ext cx="582460" cy="6884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1D3F49-7990-01FB-671A-4CE1CAE233A3}"/>
                  </a:ext>
                </a:extLst>
              </p:cNvPr>
              <p:cNvSpPr txBox="1"/>
              <p:nvPr/>
            </p:nvSpPr>
            <p:spPr>
              <a:xfrm>
                <a:off x="2017699" y="2809694"/>
                <a:ext cx="9515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>
                    <a:solidFill>
                      <a:srgbClr val="00B050"/>
                    </a:solidFill>
                  </a:rPr>
                  <a:t> </a:t>
                </a:r>
                <a:r>
                  <a:rPr lang="en-US" sz="1200">
                    <a:solidFill>
                      <a:srgbClr val="FF0000"/>
                    </a:solidFill>
                  </a:rPr>
                  <a:t>violated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1D3F49-7990-01FB-671A-4CE1CAE2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99" y="2809694"/>
                <a:ext cx="951521" cy="276999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9124566-B0B1-B055-FDE2-7875FDB15868}"/>
              </a:ext>
            </a:extLst>
          </p:cNvPr>
          <p:cNvSpPr/>
          <p:nvPr/>
        </p:nvSpPr>
        <p:spPr>
          <a:xfrm>
            <a:off x="3552824" y="3352684"/>
            <a:ext cx="4513240" cy="4618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93116-25CD-85F7-FE25-0407CC957958}"/>
              </a:ext>
            </a:extLst>
          </p:cNvPr>
          <p:cNvGrpSpPr/>
          <p:nvPr/>
        </p:nvGrpSpPr>
        <p:grpSpPr>
          <a:xfrm>
            <a:off x="3357167" y="2374805"/>
            <a:ext cx="4933130" cy="2158893"/>
            <a:chOff x="3357167" y="2374805"/>
            <a:chExt cx="4933130" cy="215889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D6C078-AB80-2D04-3765-0F6F5A85FA27}"/>
                </a:ext>
              </a:extLst>
            </p:cNvPr>
            <p:cNvSpPr txBox="1"/>
            <p:nvPr/>
          </p:nvSpPr>
          <p:spPr>
            <a:xfrm>
              <a:off x="3357167" y="2374805"/>
              <a:ext cx="4933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Polytope Repair Specification</a:t>
              </a:r>
            </a:p>
          </p:txBody>
        </p:sp>
        <p:sp>
          <p:nvSpPr>
            <p:cNvPr id="30" name="Right Arrow 8">
              <a:extLst>
                <a:ext uri="{FF2B5EF4-FFF2-40B4-BE49-F238E27FC236}">
                  <a16:creationId xmlns:a16="http://schemas.microsoft.com/office/drawing/2014/main" id="{3324DBCB-2B9B-AF2D-619A-4C07A63AC5B0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8EDD61-A365-74AE-7390-F3FEC015ACB9}"/>
                    </a:ext>
                  </a:extLst>
                </p:cNvPr>
                <p:cNvSpPr txBox="1"/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−1.5,−0.5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≝∀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1.5,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≤0.4</m:t>
                        </m:r>
                      </m:oMath>
                    </m:oMathPara>
                  </a14:m>
                  <a:br>
                    <a:rPr lang="en-US"/>
                  </a:br>
                  <a:endParaRPr lang="en-US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8EDD61-A365-74AE-7390-F3FEC015AC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562" b="-13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5155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82F5BD-96B1-3A42-BC1B-2C170A3DF45D}"/>
                  </a:ext>
                </a:extLst>
              </p:cNvPr>
              <p:cNvSpPr txBox="1"/>
              <p:nvPr/>
            </p:nvSpPr>
            <p:spPr>
              <a:xfrm>
                <a:off x="3046854" y="5593643"/>
                <a:ext cx="6098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≝∀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  1.5, 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    3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.        0≤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≤0.4</m:t>
                      </m:r>
                    </m:oMath>
                  </m:oMathPara>
                </a14:m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82F5BD-96B1-3A42-BC1B-2C170A3D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854" y="5593643"/>
                <a:ext cx="6098289" cy="646331"/>
              </a:xfrm>
              <a:prstGeom prst="rect">
                <a:avLst/>
              </a:prstGeom>
              <a:blipFill>
                <a:blip r:embed="rId3"/>
                <a:stretch>
                  <a:fillRect l="-83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66D55FD-70E5-5B65-FAF9-3EBD3C39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Overview: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Provable </a:t>
            </a:r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Polytope Repair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06263-FF70-6970-DF3E-089836167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691" y="1825625"/>
            <a:ext cx="4236997" cy="363171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D03578-09CF-FE6A-1EB4-2A622BE28D47}"/>
              </a:ext>
            </a:extLst>
          </p:cNvPr>
          <p:cNvSpPr/>
          <p:nvPr/>
        </p:nvSpPr>
        <p:spPr>
          <a:xfrm>
            <a:off x="4877721" y="3039509"/>
            <a:ext cx="1309719" cy="994329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2A8E61-759A-F2D2-7353-2A9B389EEEF2}"/>
              </a:ext>
            </a:extLst>
          </p:cNvPr>
          <p:cNvSpPr/>
          <p:nvPr/>
        </p:nvSpPr>
        <p:spPr>
          <a:xfrm>
            <a:off x="6518910" y="2632792"/>
            <a:ext cx="929640" cy="99432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1BF33-E4FC-A580-43C1-25001267B30E}"/>
                  </a:ext>
                </a:extLst>
              </p:cNvPr>
              <p:cNvSpPr txBox="1"/>
              <p:nvPr/>
            </p:nvSpPr>
            <p:spPr>
              <a:xfrm>
                <a:off x="3046854" y="5592274"/>
                <a:ext cx="6098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−1.5,−0.5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br>
                  <a:rPr lang="en-US" sz="2400" b="0" i="1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1BF33-E4FC-A580-43C1-25001267B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854" y="5592274"/>
                <a:ext cx="6098289" cy="646331"/>
              </a:xfrm>
              <a:prstGeom prst="rect">
                <a:avLst/>
              </a:prstGeom>
              <a:blipFill>
                <a:blip r:embed="rId5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3F67F06-ECDB-0C4E-E2AB-A8C8CC991CE4}"/>
                  </a:ext>
                </a:extLst>
              </p:cNvPr>
              <p:cNvSpPr/>
              <p:nvPr/>
            </p:nvSpPr>
            <p:spPr>
              <a:xfrm>
                <a:off x="335280" y="2615714"/>
                <a:ext cx="3581401" cy="807167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Endpoints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satisfy</a:t>
                </a:r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3F67F06-ECDB-0C4E-E2AB-A8C8CC99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" y="2615714"/>
                <a:ext cx="3581401" cy="8071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7B39815-8A48-FCCE-C752-0F213A7E6FE8}"/>
                  </a:ext>
                </a:extLst>
              </p:cNvPr>
              <p:cNvSpPr/>
              <p:nvPr/>
            </p:nvSpPr>
            <p:spPr>
              <a:xfrm>
                <a:off x="335281" y="3781465"/>
                <a:ext cx="3581400" cy="807167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20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Interval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−0.5]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satisfies</a:t>
                </a:r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7B39815-8A48-FCCE-C752-0F213A7E6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" y="3781465"/>
                <a:ext cx="3581400" cy="80716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26883B8-DCCA-271C-279C-FE25A21F1CC8}"/>
                  </a:ext>
                </a:extLst>
              </p:cNvPr>
              <p:cNvSpPr/>
              <p:nvPr/>
            </p:nvSpPr>
            <p:spPr>
              <a:xfrm>
                <a:off x="8298180" y="2615714"/>
                <a:ext cx="3558540" cy="807167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Endpoints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1.5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satisfy</a:t>
                </a:r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26883B8-DCCA-271C-279C-FE25A21F1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180" y="2615714"/>
                <a:ext cx="3558540" cy="8071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818F32C-8575-24F4-B742-0E87D888154D}"/>
                  </a:ext>
                </a:extLst>
              </p:cNvPr>
              <p:cNvSpPr/>
              <p:nvPr/>
            </p:nvSpPr>
            <p:spPr>
              <a:xfrm>
                <a:off x="8298180" y="3781465"/>
                <a:ext cx="3558539" cy="807167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20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But interval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1.5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3]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violates</a:t>
                </a:r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818F32C-8575-24F4-B742-0E87D8881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180" y="3781465"/>
                <a:ext cx="3558539" cy="80716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C7A812-1AB9-9323-934C-991EFD45DB5F}"/>
                  </a:ext>
                </a:extLst>
              </p:cNvPr>
              <p:cNvSpPr txBox="1"/>
              <p:nvPr/>
            </p:nvSpPr>
            <p:spPr>
              <a:xfrm>
                <a:off x="1069110" y="1733909"/>
                <a:ext cx="15096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C7A812-1AB9-9323-934C-991EFD45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10" y="1733909"/>
                <a:ext cx="1509681" cy="523220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E9D291-CE7D-17F4-826F-EAA0B320EC80}"/>
                  </a:ext>
                </a:extLst>
              </p:cNvPr>
              <p:cNvSpPr txBox="1"/>
              <p:nvPr/>
            </p:nvSpPr>
            <p:spPr>
              <a:xfrm>
                <a:off x="9251881" y="1733909"/>
                <a:ext cx="15096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E9D291-CE7D-17F4-826F-EAA0B320E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1" y="1733909"/>
                <a:ext cx="1509681" cy="523220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3554652-B029-F7F8-BA13-EC5963CC8DFD}"/>
                  </a:ext>
                </a:extLst>
              </p:cNvPr>
              <p:cNvSpPr/>
              <p:nvPr/>
            </p:nvSpPr>
            <p:spPr>
              <a:xfrm>
                <a:off x="3142210" y="5545970"/>
                <a:ext cx="6268489" cy="1125251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2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What property distinguishes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3554652-B029-F7F8-BA13-EC5963CC8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10" y="5545970"/>
                <a:ext cx="6268489" cy="112525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E9AA3C8-B121-09B4-AE57-615F2A42BFCF}"/>
                  </a:ext>
                </a:extLst>
              </p:cNvPr>
              <p:cNvSpPr/>
              <p:nvPr/>
            </p:nvSpPr>
            <p:spPr>
              <a:xfrm>
                <a:off x="335280" y="2614345"/>
                <a:ext cx="3576551" cy="1974287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20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Interval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−0.5]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b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 the </a:t>
                </a:r>
                <a:r>
                  <a:rPr lang="en-US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same linear region </a:t>
                </a:r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E9AA3C8-B121-09B4-AE57-615F2A42B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" y="2614345"/>
                <a:ext cx="3576551" cy="197428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C297DFE-E9B6-0D51-DF08-B2872FED54D8}"/>
                  </a:ext>
                </a:extLst>
              </p:cNvPr>
              <p:cNvSpPr/>
              <p:nvPr/>
            </p:nvSpPr>
            <p:spPr>
              <a:xfrm>
                <a:off x="8298180" y="2614344"/>
                <a:ext cx="3581400" cy="1986527"/>
              </a:xfrm>
              <a:prstGeom prst="round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But interval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1.5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3]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b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i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</a:t>
                </a:r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the </a:t>
                </a:r>
                <a:r>
                  <a:rPr lang="en-US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same linear region</a:t>
                </a:r>
                <a:r>
                  <a:rPr lang="en-US" sz="200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C297DFE-E9B6-0D51-DF08-B2872FED5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180" y="2614344"/>
                <a:ext cx="3581400" cy="198652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4511F1-DDE5-EDC2-6528-535BCA3555E8}"/>
                  </a:ext>
                </a:extLst>
              </p:cNvPr>
              <p:cNvSpPr txBox="1"/>
              <p:nvPr/>
            </p:nvSpPr>
            <p:spPr>
              <a:xfrm>
                <a:off x="4942620" y="4074439"/>
                <a:ext cx="13338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satisfied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4511F1-DDE5-EDC2-6528-535BCA355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20" y="4074439"/>
                <a:ext cx="1333834" cy="338554"/>
              </a:xfrm>
              <a:prstGeom prst="rect">
                <a:avLst/>
              </a:prstGeom>
              <a:blipFill>
                <a:blip r:embed="rId15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2144F4-9DB8-EEDB-88A7-251151FCC7CA}"/>
              </a:ext>
            </a:extLst>
          </p:cNvPr>
          <p:cNvCxnSpPr>
            <a:cxnSpLocks/>
          </p:cNvCxnSpPr>
          <p:nvPr/>
        </p:nvCxnSpPr>
        <p:spPr>
          <a:xfrm flipV="1">
            <a:off x="5751850" y="3833709"/>
            <a:ext cx="0" cy="28447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2A643B-B2D5-D400-F09A-BEEF8680E0D9}"/>
              </a:ext>
            </a:extLst>
          </p:cNvPr>
          <p:cNvCxnSpPr>
            <a:cxnSpLocks/>
          </p:cNvCxnSpPr>
          <p:nvPr/>
        </p:nvCxnSpPr>
        <p:spPr>
          <a:xfrm flipV="1">
            <a:off x="5301424" y="3486827"/>
            <a:ext cx="0" cy="6313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1E0AFB-5AB3-21C1-98B5-E74C7F4BF512}"/>
                  </a:ext>
                </a:extLst>
              </p:cNvPr>
              <p:cNvSpPr txBox="1"/>
              <p:nvPr/>
            </p:nvSpPr>
            <p:spPr>
              <a:xfrm>
                <a:off x="6432377" y="3698715"/>
                <a:ext cx="13338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satisfied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1E0AFB-5AB3-21C1-98B5-E74C7F4BF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377" y="3698715"/>
                <a:ext cx="1333834" cy="338554"/>
              </a:xfrm>
              <a:prstGeom prst="rect">
                <a:avLst/>
              </a:prstGeom>
              <a:blipFill>
                <a:blip r:embed="rId16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40239E-01A2-64CA-D39C-A5203952CC54}"/>
              </a:ext>
            </a:extLst>
          </p:cNvPr>
          <p:cNvCxnSpPr>
            <a:cxnSpLocks/>
          </p:cNvCxnSpPr>
          <p:nvPr/>
        </p:nvCxnSpPr>
        <p:spPr>
          <a:xfrm flipV="1">
            <a:off x="7341148" y="3039509"/>
            <a:ext cx="0" cy="70931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B820F6-E9C0-3096-0E37-1DB642F0B0A0}"/>
              </a:ext>
            </a:extLst>
          </p:cNvPr>
          <p:cNvCxnSpPr>
            <a:cxnSpLocks/>
          </p:cNvCxnSpPr>
          <p:nvPr/>
        </p:nvCxnSpPr>
        <p:spPr>
          <a:xfrm flipV="1">
            <a:off x="6660429" y="3117468"/>
            <a:ext cx="0" cy="6313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F7A4E3-532C-B92E-92AB-16BD110299DC}"/>
                  </a:ext>
                </a:extLst>
              </p:cNvPr>
              <p:cNvSpPr txBox="1"/>
              <p:nvPr/>
            </p:nvSpPr>
            <p:spPr>
              <a:xfrm>
                <a:off x="6432377" y="3698272"/>
                <a:ext cx="13338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violated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F7A4E3-532C-B92E-92AB-16BD11029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377" y="3698272"/>
                <a:ext cx="1333834" cy="338554"/>
              </a:xfrm>
              <a:prstGeom prst="rect">
                <a:avLst/>
              </a:prstGeom>
              <a:blipFill>
                <a:blip r:embed="rId17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05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7" grpId="0"/>
      <p:bldP spid="7" grpId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3" grpId="0"/>
      <p:bldP spid="13" grpId="1"/>
      <p:bldP spid="13" grpId="2"/>
      <p:bldP spid="14" grpId="0"/>
      <p:bldP spid="21" grpId="0" animBg="1"/>
      <p:bldP spid="22" grpId="0" animBg="1"/>
      <p:bldP spid="3" grpId="0" animBg="1"/>
      <p:bldP spid="12" grpId="0"/>
      <p:bldP spid="12" grpId="1"/>
      <p:bldP spid="12" grpId="2"/>
      <p:bldP spid="27" grpId="0"/>
      <p:bldP spid="27" grpId="1"/>
      <p:bldP spid="3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0B04-F574-5E4A-F1FC-1B815BD4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Provable Polytope Repair: Observation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8CF910F-CCDF-42FB-193E-CAE33EA3DB5F}"/>
              </a:ext>
            </a:extLst>
          </p:cNvPr>
          <p:cNvGrpSpPr/>
          <p:nvPr/>
        </p:nvGrpSpPr>
        <p:grpSpPr>
          <a:xfrm>
            <a:off x="3429726" y="1768707"/>
            <a:ext cx="4463205" cy="2259752"/>
            <a:chOff x="3429726" y="1768707"/>
            <a:chExt cx="4463205" cy="22597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1926BC-06F6-5B05-AA01-CC46159203C3}"/>
                </a:ext>
              </a:extLst>
            </p:cNvPr>
            <p:cNvSpPr txBox="1"/>
            <p:nvPr/>
          </p:nvSpPr>
          <p:spPr>
            <a:xfrm>
              <a:off x="3429726" y="2636973"/>
              <a:ext cx="99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2C3717C7-7868-BA51-2C59-FB72C982651E}"/>
                    </a:ext>
                  </a:extLst>
                </p:cNvPr>
                <p:cNvSpPr/>
                <p:nvPr/>
              </p:nvSpPr>
              <p:spPr>
                <a:xfrm>
                  <a:off x="4416536" y="1768707"/>
                  <a:ext cx="3476395" cy="2259752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bIns="137160" rtlCol="0" anchor="b" anchorCtr="0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is </a:t>
                  </a:r>
                  <a:r>
                    <a:rPr lang="en-US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 the same linear region </a:t>
                  </a:r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i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2C3717C7-7868-BA51-2C59-FB72C98265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6536" y="1768707"/>
                  <a:ext cx="3476395" cy="225975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Pentagon same linear region">
                  <a:extLst>
                    <a:ext uri="{FF2B5EF4-FFF2-40B4-BE49-F238E27FC236}">
                      <a16:creationId xmlns:a16="http://schemas.microsoft.com/office/drawing/2014/main" id="{B32A72F0-5B58-30CA-0100-471D3F6560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1884" y="2006637"/>
                  <a:ext cx="1439172" cy="1223910"/>
                </a:xfrm>
                <a:custGeom>
                  <a:avLst/>
                  <a:gdLst>
                    <a:gd name="connsiteX0" fmla="*/ 2 w 1424940"/>
                    <a:gd name="connsiteY0" fmla="*/ 546118 h 1429759"/>
                    <a:gd name="connsiteX1" fmla="*/ 712470 w 1424940"/>
                    <a:gd name="connsiteY1" fmla="*/ 0 h 1429759"/>
                    <a:gd name="connsiteX2" fmla="*/ 1424938 w 1424940"/>
                    <a:gd name="connsiteY2" fmla="*/ 546118 h 1429759"/>
                    <a:gd name="connsiteX3" fmla="*/ 1152800 w 1424940"/>
                    <a:gd name="connsiteY3" fmla="*/ 1429755 h 1429759"/>
                    <a:gd name="connsiteX4" fmla="*/ 272140 w 1424940"/>
                    <a:gd name="connsiteY4" fmla="*/ 1429755 h 1429759"/>
                    <a:gd name="connsiteX5" fmla="*/ 2 w 1424940"/>
                    <a:gd name="connsiteY5" fmla="*/ 546118 h 1429759"/>
                    <a:gd name="connsiteX0" fmla="*/ 0 w 1744976"/>
                    <a:gd name="connsiteY0" fmla="*/ 439438 h 1429755"/>
                    <a:gd name="connsiteX1" fmla="*/ 1032508 w 1744976"/>
                    <a:gd name="connsiteY1" fmla="*/ 0 h 1429755"/>
                    <a:gd name="connsiteX2" fmla="*/ 1744976 w 1744976"/>
                    <a:gd name="connsiteY2" fmla="*/ 546118 h 1429755"/>
                    <a:gd name="connsiteX3" fmla="*/ 1472838 w 1744976"/>
                    <a:gd name="connsiteY3" fmla="*/ 1429755 h 1429755"/>
                    <a:gd name="connsiteX4" fmla="*/ 592178 w 1744976"/>
                    <a:gd name="connsiteY4" fmla="*/ 1429755 h 1429755"/>
                    <a:gd name="connsiteX5" fmla="*/ 0 w 1744976"/>
                    <a:gd name="connsiteY5" fmla="*/ 439438 h 1429755"/>
                    <a:gd name="connsiteX0" fmla="*/ 0 w 1897376"/>
                    <a:gd name="connsiteY0" fmla="*/ 386098 h 1429755"/>
                    <a:gd name="connsiteX1" fmla="*/ 1184908 w 1897376"/>
                    <a:gd name="connsiteY1" fmla="*/ 0 h 1429755"/>
                    <a:gd name="connsiteX2" fmla="*/ 1897376 w 1897376"/>
                    <a:gd name="connsiteY2" fmla="*/ 546118 h 1429755"/>
                    <a:gd name="connsiteX3" fmla="*/ 1625238 w 1897376"/>
                    <a:gd name="connsiteY3" fmla="*/ 1429755 h 1429755"/>
                    <a:gd name="connsiteX4" fmla="*/ 744578 w 1897376"/>
                    <a:gd name="connsiteY4" fmla="*/ 1429755 h 1429755"/>
                    <a:gd name="connsiteX5" fmla="*/ 0 w 1897376"/>
                    <a:gd name="connsiteY5" fmla="*/ 386098 h 1429755"/>
                    <a:gd name="connsiteX0" fmla="*/ 0 w 1897376"/>
                    <a:gd name="connsiteY0" fmla="*/ 767098 h 1810755"/>
                    <a:gd name="connsiteX1" fmla="*/ 1070608 w 1897376"/>
                    <a:gd name="connsiteY1" fmla="*/ 0 h 1810755"/>
                    <a:gd name="connsiteX2" fmla="*/ 1897376 w 1897376"/>
                    <a:gd name="connsiteY2" fmla="*/ 927118 h 1810755"/>
                    <a:gd name="connsiteX3" fmla="*/ 1625238 w 1897376"/>
                    <a:gd name="connsiteY3" fmla="*/ 1810755 h 1810755"/>
                    <a:gd name="connsiteX4" fmla="*/ 744578 w 1897376"/>
                    <a:gd name="connsiteY4" fmla="*/ 1810755 h 1810755"/>
                    <a:gd name="connsiteX5" fmla="*/ 0 w 189737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1625238 w 2369816"/>
                    <a:gd name="connsiteY3" fmla="*/ 181075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2135778 w 2369816"/>
                    <a:gd name="connsiteY3" fmla="*/ 168883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2092695"/>
                    <a:gd name="connsiteX1" fmla="*/ 1070608 w 2369816"/>
                    <a:gd name="connsiteY1" fmla="*/ 0 h 2092695"/>
                    <a:gd name="connsiteX2" fmla="*/ 2369816 w 2369816"/>
                    <a:gd name="connsiteY2" fmla="*/ 759478 h 2092695"/>
                    <a:gd name="connsiteX3" fmla="*/ 2135778 w 2369816"/>
                    <a:gd name="connsiteY3" fmla="*/ 1688835 h 2092695"/>
                    <a:gd name="connsiteX4" fmla="*/ 310238 w 2369816"/>
                    <a:gd name="connsiteY4" fmla="*/ 2092695 h 2092695"/>
                    <a:gd name="connsiteX5" fmla="*/ 0 w 2369816"/>
                    <a:gd name="connsiteY5" fmla="*/ 767098 h 2092695"/>
                    <a:gd name="connsiteX0" fmla="*/ 0 w 2369816"/>
                    <a:gd name="connsiteY0" fmla="*/ 744238 h 2069835"/>
                    <a:gd name="connsiteX1" fmla="*/ 1047748 w 2369816"/>
                    <a:gd name="connsiteY1" fmla="*/ 0 h 2069835"/>
                    <a:gd name="connsiteX2" fmla="*/ 2369816 w 2369816"/>
                    <a:gd name="connsiteY2" fmla="*/ 736618 h 2069835"/>
                    <a:gd name="connsiteX3" fmla="*/ 2135778 w 2369816"/>
                    <a:gd name="connsiteY3" fmla="*/ 1665975 h 2069835"/>
                    <a:gd name="connsiteX4" fmla="*/ 310238 w 2369816"/>
                    <a:gd name="connsiteY4" fmla="*/ 2069835 h 2069835"/>
                    <a:gd name="connsiteX5" fmla="*/ 0 w 236981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35778 w 2362196"/>
                    <a:gd name="connsiteY3" fmla="*/ 166597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05298 w 2362196"/>
                    <a:gd name="connsiteY3" fmla="*/ 163549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05298 w 2362196"/>
                    <a:gd name="connsiteY3" fmla="*/ 163549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20538 w 2362196"/>
                    <a:gd name="connsiteY3" fmla="*/ 162025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2196" h="2008875">
                      <a:moveTo>
                        <a:pt x="0" y="744238"/>
                      </a:moveTo>
                      <a:lnTo>
                        <a:pt x="1047748" y="0"/>
                      </a:lnTo>
                      <a:lnTo>
                        <a:pt x="2362196" y="759478"/>
                      </a:lnTo>
                      <a:lnTo>
                        <a:pt x="2120538" y="1620255"/>
                      </a:lnTo>
                      <a:lnTo>
                        <a:pt x="294998" y="2008875"/>
                      </a:lnTo>
                      <a:lnTo>
                        <a:pt x="0" y="744238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Polytope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4" name="Pentagon same linear region">
                  <a:extLst>
                    <a:ext uri="{FF2B5EF4-FFF2-40B4-BE49-F238E27FC236}">
                      <a16:creationId xmlns:a16="http://schemas.microsoft.com/office/drawing/2014/main" id="{B32A72F0-5B58-30CA-0100-471D3F6560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884" y="2006637"/>
                  <a:ext cx="1439172" cy="1223910"/>
                </a:xfrm>
                <a:custGeom>
                  <a:avLst/>
                  <a:gdLst>
                    <a:gd name="connsiteX0" fmla="*/ 2 w 1424940"/>
                    <a:gd name="connsiteY0" fmla="*/ 546118 h 1429759"/>
                    <a:gd name="connsiteX1" fmla="*/ 712470 w 1424940"/>
                    <a:gd name="connsiteY1" fmla="*/ 0 h 1429759"/>
                    <a:gd name="connsiteX2" fmla="*/ 1424938 w 1424940"/>
                    <a:gd name="connsiteY2" fmla="*/ 546118 h 1429759"/>
                    <a:gd name="connsiteX3" fmla="*/ 1152800 w 1424940"/>
                    <a:gd name="connsiteY3" fmla="*/ 1429755 h 1429759"/>
                    <a:gd name="connsiteX4" fmla="*/ 272140 w 1424940"/>
                    <a:gd name="connsiteY4" fmla="*/ 1429755 h 1429759"/>
                    <a:gd name="connsiteX5" fmla="*/ 2 w 1424940"/>
                    <a:gd name="connsiteY5" fmla="*/ 546118 h 1429759"/>
                    <a:gd name="connsiteX0" fmla="*/ 0 w 1744976"/>
                    <a:gd name="connsiteY0" fmla="*/ 439438 h 1429755"/>
                    <a:gd name="connsiteX1" fmla="*/ 1032508 w 1744976"/>
                    <a:gd name="connsiteY1" fmla="*/ 0 h 1429755"/>
                    <a:gd name="connsiteX2" fmla="*/ 1744976 w 1744976"/>
                    <a:gd name="connsiteY2" fmla="*/ 546118 h 1429755"/>
                    <a:gd name="connsiteX3" fmla="*/ 1472838 w 1744976"/>
                    <a:gd name="connsiteY3" fmla="*/ 1429755 h 1429755"/>
                    <a:gd name="connsiteX4" fmla="*/ 592178 w 1744976"/>
                    <a:gd name="connsiteY4" fmla="*/ 1429755 h 1429755"/>
                    <a:gd name="connsiteX5" fmla="*/ 0 w 1744976"/>
                    <a:gd name="connsiteY5" fmla="*/ 439438 h 1429755"/>
                    <a:gd name="connsiteX0" fmla="*/ 0 w 1897376"/>
                    <a:gd name="connsiteY0" fmla="*/ 386098 h 1429755"/>
                    <a:gd name="connsiteX1" fmla="*/ 1184908 w 1897376"/>
                    <a:gd name="connsiteY1" fmla="*/ 0 h 1429755"/>
                    <a:gd name="connsiteX2" fmla="*/ 1897376 w 1897376"/>
                    <a:gd name="connsiteY2" fmla="*/ 546118 h 1429755"/>
                    <a:gd name="connsiteX3" fmla="*/ 1625238 w 1897376"/>
                    <a:gd name="connsiteY3" fmla="*/ 1429755 h 1429755"/>
                    <a:gd name="connsiteX4" fmla="*/ 744578 w 1897376"/>
                    <a:gd name="connsiteY4" fmla="*/ 1429755 h 1429755"/>
                    <a:gd name="connsiteX5" fmla="*/ 0 w 1897376"/>
                    <a:gd name="connsiteY5" fmla="*/ 386098 h 1429755"/>
                    <a:gd name="connsiteX0" fmla="*/ 0 w 1897376"/>
                    <a:gd name="connsiteY0" fmla="*/ 767098 h 1810755"/>
                    <a:gd name="connsiteX1" fmla="*/ 1070608 w 1897376"/>
                    <a:gd name="connsiteY1" fmla="*/ 0 h 1810755"/>
                    <a:gd name="connsiteX2" fmla="*/ 1897376 w 1897376"/>
                    <a:gd name="connsiteY2" fmla="*/ 927118 h 1810755"/>
                    <a:gd name="connsiteX3" fmla="*/ 1625238 w 1897376"/>
                    <a:gd name="connsiteY3" fmla="*/ 1810755 h 1810755"/>
                    <a:gd name="connsiteX4" fmla="*/ 744578 w 1897376"/>
                    <a:gd name="connsiteY4" fmla="*/ 1810755 h 1810755"/>
                    <a:gd name="connsiteX5" fmla="*/ 0 w 189737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1625238 w 2369816"/>
                    <a:gd name="connsiteY3" fmla="*/ 181075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2135778 w 2369816"/>
                    <a:gd name="connsiteY3" fmla="*/ 168883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2092695"/>
                    <a:gd name="connsiteX1" fmla="*/ 1070608 w 2369816"/>
                    <a:gd name="connsiteY1" fmla="*/ 0 h 2092695"/>
                    <a:gd name="connsiteX2" fmla="*/ 2369816 w 2369816"/>
                    <a:gd name="connsiteY2" fmla="*/ 759478 h 2092695"/>
                    <a:gd name="connsiteX3" fmla="*/ 2135778 w 2369816"/>
                    <a:gd name="connsiteY3" fmla="*/ 1688835 h 2092695"/>
                    <a:gd name="connsiteX4" fmla="*/ 310238 w 2369816"/>
                    <a:gd name="connsiteY4" fmla="*/ 2092695 h 2092695"/>
                    <a:gd name="connsiteX5" fmla="*/ 0 w 2369816"/>
                    <a:gd name="connsiteY5" fmla="*/ 767098 h 2092695"/>
                    <a:gd name="connsiteX0" fmla="*/ 0 w 2369816"/>
                    <a:gd name="connsiteY0" fmla="*/ 744238 h 2069835"/>
                    <a:gd name="connsiteX1" fmla="*/ 1047748 w 2369816"/>
                    <a:gd name="connsiteY1" fmla="*/ 0 h 2069835"/>
                    <a:gd name="connsiteX2" fmla="*/ 2369816 w 2369816"/>
                    <a:gd name="connsiteY2" fmla="*/ 736618 h 2069835"/>
                    <a:gd name="connsiteX3" fmla="*/ 2135778 w 2369816"/>
                    <a:gd name="connsiteY3" fmla="*/ 1665975 h 2069835"/>
                    <a:gd name="connsiteX4" fmla="*/ 310238 w 2369816"/>
                    <a:gd name="connsiteY4" fmla="*/ 2069835 h 2069835"/>
                    <a:gd name="connsiteX5" fmla="*/ 0 w 236981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35778 w 2362196"/>
                    <a:gd name="connsiteY3" fmla="*/ 166597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05298 w 2362196"/>
                    <a:gd name="connsiteY3" fmla="*/ 163549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05298 w 2362196"/>
                    <a:gd name="connsiteY3" fmla="*/ 163549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20538 w 2362196"/>
                    <a:gd name="connsiteY3" fmla="*/ 162025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2196" h="2008875">
                      <a:moveTo>
                        <a:pt x="0" y="744238"/>
                      </a:moveTo>
                      <a:lnTo>
                        <a:pt x="1047748" y="0"/>
                      </a:lnTo>
                      <a:lnTo>
                        <a:pt x="2362196" y="759478"/>
                      </a:lnTo>
                      <a:lnTo>
                        <a:pt x="2120538" y="1620255"/>
                      </a:lnTo>
                      <a:lnTo>
                        <a:pt x="294998" y="2008875"/>
                      </a:lnTo>
                      <a:lnTo>
                        <a:pt x="0" y="744238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E08FF3E-EA3A-0C9D-250E-D139D43F44D3}"/>
              </a:ext>
            </a:extLst>
          </p:cNvPr>
          <p:cNvGrpSpPr/>
          <p:nvPr/>
        </p:nvGrpSpPr>
        <p:grpSpPr>
          <a:xfrm>
            <a:off x="3429726" y="4319806"/>
            <a:ext cx="4463205" cy="2259752"/>
            <a:chOff x="3429726" y="4319806"/>
            <a:chExt cx="4463205" cy="2259752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7AAD95-4F83-FDAA-2705-6EEC88BDE0B0}"/>
                </a:ext>
              </a:extLst>
            </p:cNvPr>
            <p:cNvSpPr txBox="1"/>
            <p:nvPr/>
          </p:nvSpPr>
          <p:spPr>
            <a:xfrm>
              <a:off x="3429726" y="5188072"/>
              <a:ext cx="99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7C7ABCD3-F694-97CD-372B-1B6B37256B96}"/>
                    </a:ext>
                  </a:extLst>
                </p:cNvPr>
                <p:cNvSpPr/>
                <p:nvPr/>
              </p:nvSpPr>
              <p:spPr>
                <a:xfrm>
                  <a:off x="4416536" y="4319806"/>
                  <a:ext cx="3476395" cy="2259752"/>
                </a:xfrm>
                <a:prstGeom prst="round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bIns="137160" rtlCol="0" anchor="b" anchorCtr="0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All vertices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>
                      <a:solidFill>
                        <a:srgbClr val="00B05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satisfy</a:t>
                  </a:r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endParaRPr lang="en-US" i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7C7ABCD3-F694-97CD-372B-1B6B3725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6536" y="4319806"/>
                  <a:ext cx="3476395" cy="225975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4F2840B-7345-0E1D-0FA5-305043C808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9763" y="4476281"/>
              <a:ext cx="1609941" cy="1390772"/>
              <a:chOff x="5385422" y="1924386"/>
              <a:chExt cx="1766176" cy="1525738"/>
            </a:xfrm>
            <a:noFill/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Pentagon same linear region">
                    <a:extLst>
                      <a:ext uri="{FF2B5EF4-FFF2-40B4-BE49-F238E27FC236}">
                        <a16:creationId xmlns:a16="http://schemas.microsoft.com/office/drawing/2014/main" id="{6CCBC8AB-E82D-B17F-661F-CC1285992F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75512" y="2013745"/>
                    <a:ext cx="1578835" cy="1342683"/>
                  </a:xfrm>
                  <a:custGeom>
                    <a:avLst/>
                    <a:gdLst>
                      <a:gd name="connsiteX0" fmla="*/ 2 w 1424940"/>
                      <a:gd name="connsiteY0" fmla="*/ 546118 h 1429759"/>
                      <a:gd name="connsiteX1" fmla="*/ 712470 w 1424940"/>
                      <a:gd name="connsiteY1" fmla="*/ 0 h 1429759"/>
                      <a:gd name="connsiteX2" fmla="*/ 1424938 w 1424940"/>
                      <a:gd name="connsiteY2" fmla="*/ 546118 h 1429759"/>
                      <a:gd name="connsiteX3" fmla="*/ 1152800 w 1424940"/>
                      <a:gd name="connsiteY3" fmla="*/ 1429755 h 1429759"/>
                      <a:gd name="connsiteX4" fmla="*/ 272140 w 1424940"/>
                      <a:gd name="connsiteY4" fmla="*/ 1429755 h 1429759"/>
                      <a:gd name="connsiteX5" fmla="*/ 2 w 1424940"/>
                      <a:gd name="connsiteY5" fmla="*/ 546118 h 1429759"/>
                      <a:gd name="connsiteX0" fmla="*/ 0 w 1744976"/>
                      <a:gd name="connsiteY0" fmla="*/ 439438 h 1429755"/>
                      <a:gd name="connsiteX1" fmla="*/ 1032508 w 1744976"/>
                      <a:gd name="connsiteY1" fmla="*/ 0 h 1429755"/>
                      <a:gd name="connsiteX2" fmla="*/ 1744976 w 1744976"/>
                      <a:gd name="connsiteY2" fmla="*/ 546118 h 1429755"/>
                      <a:gd name="connsiteX3" fmla="*/ 1472838 w 1744976"/>
                      <a:gd name="connsiteY3" fmla="*/ 1429755 h 1429755"/>
                      <a:gd name="connsiteX4" fmla="*/ 592178 w 1744976"/>
                      <a:gd name="connsiteY4" fmla="*/ 1429755 h 1429755"/>
                      <a:gd name="connsiteX5" fmla="*/ 0 w 1744976"/>
                      <a:gd name="connsiteY5" fmla="*/ 439438 h 1429755"/>
                      <a:gd name="connsiteX0" fmla="*/ 0 w 1897376"/>
                      <a:gd name="connsiteY0" fmla="*/ 386098 h 1429755"/>
                      <a:gd name="connsiteX1" fmla="*/ 1184908 w 1897376"/>
                      <a:gd name="connsiteY1" fmla="*/ 0 h 1429755"/>
                      <a:gd name="connsiteX2" fmla="*/ 1897376 w 1897376"/>
                      <a:gd name="connsiteY2" fmla="*/ 546118 h 1429755"/>
                      <a:gd name="connsiteX3" fmla="*/ 1625238 w 1897376"/>
                      <a:gd name="connsiteY3" fmla="*/ 1429755 h 1429755"/>
                      <a:gd name="connsiteX4" fmla="*/ 744578 w 1897376"/>
                      <a:gd name="connsiteY4" fmla="*/ 1429755 h 1429755"/>
                      <a:gd name="connsiteX5" fmla="*/ 0 w 1897376"/>
                      <a:gd name="connsiteY5" fmla="*/ 386098 h 1429755"/>
                      <a:gd name="connsiteX0" fmla="*/ 0 w 1897376"/>
                      <a:gd name="connsiteY0" fmla="*/ 767098 h 1810755"/>
                      <a:gd name="connsiteX1" fmla="*/ 1070608 w 1897376"/>
                      <a:gd name="connsiteY1" fmla="*/ 0 h 1810755"/>
                      <a:gd name="connsiteX2" fmla="*/ 1897376 w 1897376"/>
                      <a:gd name="connsiteY2" fmla="*/ 927118 h 1810755"/>
                      <a:gd name="connsiteX3" fmla="*/ 1625238 w 1897376"/>
                      <a:gd name="connsiteY3" fmla="*/ 1810755 h 1810755"/>
                      <a:gd name="connsiteX4" fmla="*/ 744578 w 1897376"/>
                      <a:gd name="connsiteY4" fmla="*/ 1810755 h 1810755"/>
                      <a:gd name="connsiteX5" fmla="*/ 0 w 189737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1625238 w 2369816"/>
                      <a:gd name="connsiteY3" fmla="*/ 181075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2135778 w 2369816"/>
                      <a:gd name="connsiteY3" fmla="*/ 168883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2092695"/>
                      <a:gd name="connsiteX1" fmla="*/ 1070608 w 2369816"/>
                      <a:gd name="connsiteY1" fmla="*/ 0 h 2092695"/>
                      <a:gd name="connsiteX2" fmla="*/ 2369816 w 2369816"/>
                      <a:gd name="connsiteY2" fmla="*/ 759478 h 2092695"/>
                      <a:gd name="connsiteX3" fmla="*/ 2135778 w 2369816"/>
                      <a:gd name="connsiteY3" fmla="*/ 1688835 h 2092695"/>
                      <a:gd name="connsiteX4" fmla="*/ 310238 w 2369816"/>
                      <a:gd name="connsiteY4" fmla="*/ 2092695 h 2092695"/>
                      <a:gd name="connsiteX5" fmla="*/ 0 w 2369816"/>
                      <a:gd name="connsiteY5" fmla="*/ 767098 h 2092695"/>
                      <a:gd name="connsiteX0" fmla="*/ 0 w 2369816"/>
                      <a:gd name="connsiteY0" fmla="*/ 744238 h 2069835"/>
                      <a:gd name="connsiteX1" fmla="*/ 1047748 w 2369816"/>
                      <a:gd name="connsiteY1" fmla="*/ 0 h 2069835"/>
                      <a:gd name="connsiteX2" fmla="*/ 2369816 w 2369816"/>
                      <a:gd name="connsiteY2" fmla="*/ 736618 h 2069835"/>
                      <a:gd name="connsiteX3" fmla="*/ 2135778 w 2369816"/>
                      <a:gd name="connsiteY3" fmla="*/ 1665975 h 2069835"/>
                      <a:gd name="connsiteX4" fmla="*/ 310238 w 2369816"/>
                      <a:gd name="connsiteY4" fmla="*/ 2069835 h 2069835"/>
                      <a:gd name="connsiteX5" fmla="*/ 0 w 236981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35778 w 2362196"/>
                      <a:gd name="connsiteY3" fmla="*/ 166597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05298 w 2362196"/>
                      <a:gd name="connsiteY3" fmla="*/ 163549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05298 w 2362196"/>
                      <a:gd name="connsiteY3" fmla="*/ 163549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20538 w 2362196"/>
                      <a:gd name="connsiteY3" fmla="*/ 162025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62196" h="2008875">
                        <a:moveTo>
                          <a:pt x="0" y="744238"/>
                        </a:moveTo>
                        <a:lnTo>
                          <a:pt x="1047748" y="0"/>
                        </a:lnTo>
                        <a:lnTo>
                          <a:pt x="2362196" y="759478"/>
                        </a:lnTo>
                        <a:lnTo>
                          <a:pt x="2120538" y="1620255"/>
                        </a:lnTo>
                        <a:lnTo>
                          <a:pt x="294998" y="2008875"/>
                        </a:lnTo>
                        <a:lnTo>
                          <a:pt x="0" y="744238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Vertices of 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a14:m>
                    <a:endPara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136" name="Pentagon same linear region">
                    <a:extLst>
                      <a:ext uri="{FF2B5EF4-FFF2-40B4-BE49-F238E27FC236}">
                        <a16:creationId xmlns:a16="http://schemas.microsoft.com/office/drawing/2014/main" id="{6CCBC8AB-E82D-B17F-661F-CC1285992F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5512" y="2013745"/>
                    <a:ext cx="1578835" cy="1342683"/>
                  </a:xfrm>
                  <a:custGeom>
                    <a:avLst/>
                    <a:gdLst>
                      <a:gd name="connsiteX0" fmla="*/ 2 w 1424940"/>
                      <a:gd name="connsiteY0" fmla="*/ 546118 h 1429759"/>
                      <a:gd name="connsiteX1" fmla="*/ 712470 w 1424940"/>
                      <a:gd name="connsiteY1" fmla="*/ 0 h 1429759"/>
                      <a:gd name="connsiteX2" fmla="*/ 1424938 w 1424940"/>
                      <a:gd name="connsiteY2" fmla="*/ 546118 h 1429759"/>
                      <a:gd name="connsiteX3" fmla="*/ 1152800 w 1424940"/>
                      <a:gd name="connsiteY3" fmla="*/ 1429755 h 1429759"/>
                      <a:gd name="connsiteX4" fmla="*/ 272140 w 1424940"/>
                      <a:gd name="connsiteY4" fmla="*/ 1429755 h 1429759"/>
                      <a:gd name="connsiteX5" fmla="*/ 2 w 1424940"/>
                      <a:gd name="connsiteY5" fmla="*/ 546118 h 1429759"/>
                      <a:gd name="connsiteX0" fmla="*/ 0 w 1744976"/>
                      <a:gd name="connsiteY0" fmla="*/ 439438 h 1429755"/>
                      <a:gd name="connsiteX1" fmla="*/ 1032508 w 1744976"/>
                      <a:gd name="connsiteY1" fmla="*/ 0 h 1429755"/>
                      <a:gd name="connsiteX2" fmla="*/ 1744976 w 1744976"/>
                      <a:gd name="connsiteY2" fmla="*/ 546118 h 1429755"/>
                      <a:gd name="connsiteX3" fmla="*/ 1472838 w 1744976"/>
                      <a:gd name="connsiteY3" fmla="*/ 1429755 h 1429755"/>
                      <a:gd name="connsiteX4" fmla="*/ 592178 w 1744976"/>
                      <a:gd name="connsiteY4" fmla="*/ 1429755 h 1429755"/>
                      <a:gd name="connsiteX5" fmla="*/ 0 w 1744976"/>
                      <a:gd name="connsiteY5" fmla="*/ 439438 h 1429755"/>
                      <a:gd name="connsiteX0" fmla="*/ 0 w 1897376"/>
                      <a:gd name="connsiteY0" fmla="*/ 386098 h 1429755"/>
                      <a:gd name="connsiteX1" fmla="*/ 1184908 w 1897376"/>
                      <a:gd name="connsiteY1" fmla="*/ 0 h 1429755"/>
                      <a:gd name="connsiteX2" fmla="*/ 1897376 w 1897376"/>
                      <a:gd name="connsiteY2" fmla="*/ 546118 h 1429755"/>
                      <a:gd name="connsiteX3" fmla="*/ 1625238 w 1897376"/>
                      <a:gd name="connsiteY3" fmla="*/ 1429755 h 1429755"/>
                      <a:gd name="connsiteX4" fmla="*/ 744578 w 1897376"/>
                      <a:gd name="connsiteY4" fmla="*/ 1429755 h 1429755"/>
                      <a:gd name="connsiteX5" fmla="*/ 0 w 1897376"/>
                      <a:gd name="connsiteY5" fmla="*/ 386098 h 1429755"/>
                      <a:gd name="connsiteX0" fmla="*/ 0 w 1897376"/>
                      <a:gd name="connsiteY0" fmla="*/ 767098 h 1810755"/>
                      <a:gd name="connsiteX1" fmla="*/ 1070608 w 1897376"/>
                      <a:gd name="connsiteY1" fmla="*/ 0 h 1810755"/>
                      <a:gd name="connsiteX2" fmla="*/ 1897376 w 1897376"/>
                      <a:gd name="connsiteY2" fmla="*/ 927118 h 1810755"/>
                      <a:gd name="connsiteX3" fmla="*/ 1625238 w 1897376"/>
                      <a:gd name="connsiteY3" fmla="*/ 1810755 h 1810755"/>
                      <a:gd name="connsiteX4" fmla="*/ 744578 w 1897376"/>
                      <a:gd name="connsiteY4" fmla="*/ 1810755 h 1810755"/>
                      <a:gd name="connsiteX5" fmla="*/ 0 w 189737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1625238 w 2369816"/>
                      <a:gd name="connsiteY3" fmla="*/ 181075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2135778 w 2369816"/>
                      <a:gd name="connsiteY3" fmla="*/ 168883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2092695"/>
                      <a:gd name="connsiteX1" fmla="*/ 1070608 w 2369816"/>
                      <a:gd name="connsiteY1" fmla="*/ 0 h 2092695"/>
                      <a:gd name="connsiteX2" fmla="*/ 2369816 w 2369816"/>
                      <a:gd name="connsiteY2" fmla="*/ 759478 h 2092695"/>
                      <a:gd name="connsiteX3" fmla="*/ 2135778 w 2369816"/>
                      <a:gd name="connsiteY3" fmla="*/ 1688835 h 2092695"/>
                      <a:gd name="connsiteX4" fmla="*/ 310238 w 2369816"/>
                      <a:gd name="connsiteY4" fmla="*/ 2092695 h 2092695"/>
                      <a:gd name="connsiteX5" fmla="*/ 0 w 2369816"/>
                      <a:gd name="connsiteY5" fmla="*/ 767098 h 2092695"/>
                      <a:gd name="connsiteX0" fmla="*/ 0 w 2369816"/>
                      <a:gd name="connsiteY0" fmla="*/ 744238 h 2069835"/>
                      <a:gd name="connsiteX1" fmla="*/ 1047748 w 2369816"/>
                      <a:gd name="connsiteY1" fmla="*/ 0 h 2069835"/>
                      <a:gd name="connsiteX2" fmla="*/ 2369816 w 2369816"/>
                      <a:gd name="connsiteY2" fmla="*/ 736618 h 2069835"/>
                      <a:gd name="connsiteX3" fmla="*/ 2135778 w 2369816"/>
                      <a:gd name="connsiteY3" fmla="*/ 1665975 h 2069835"/>
                      <a:gd name="connsiteX4" fmla="*/ 310238 w 2369816"/>
                      <a:gd name="connsiteY4" fmla="*/ 2069835 h 2069835"/>
                      <a:gd name="connsiteX5" fmla="*/ 0 w 236981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35778 w 2362196"/>
                      <a:gd name="connsiteY3" fmla="*/ 166597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05298 w 2362196"/>
                      <a:gd name="connsiteY3" fmla="*/ 163549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05298 w 2362196"/>
                      <a:gd name="connsiteY3" fmla="*/ 163549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20538 w 2362196"/>
                      <a:gd name="connsiteY3" fmla="*/ 162025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62196" h="2008875">
                        <a:moveTo>
                          <a:pt x="0" y="744238"/>
                        </a:moveTo>
                        <a:lnTo>
                          <a:pt x="1047748" y="0"/>
                        </a:lnTo>
                        <a:lnTo>
                          <a:pt x="2362196" y="759478"/>
                        </a:lnTo>
                        <a:lnTo>
                          <a:pt x="2120538" y="1620255"/>
                        </a:lnTo>
                        <a:lnTo>
                          <a:pt x="294998" y="2008875"/>
                        </a:lnTo>
                        <a:lnTo>
                          <a:pt x="0" y="744238"/>
                        </a:lnTo>
                        <a:close/>
                      </a:path>
                    </a:pathLst>
                  </a:custGeom>
                  <a:blipFill>
                    <a:blip r:embed="rId6"/>
                    <a:stretch>
                      <a:fillRect/>
                    </a:stretch>
                  </a:blipFill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118BD2CE-417B-74F3-C855-05B16CC2044B}"/>
                  </a:ext>
                </a:extLst>
              </p:cNvPr>
              <p:cNvGrpSpPr/>
              <p:nvPr/>
            </p:nvGrpSpPr>
            <p:grpSpPr>
              <a:xfrm>
                <a:off x="5385422" y="1924386"/>
                <a:ext cx="1766176" cy="1525738"/>
                <a:chOff x="6806268" y="2052392"/>
                <a:chExt cx="1443207" cy="1246732"/>
              </a:xfrm>
              <a:grpFill/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D9DB6D5F-D56A-8525-8BE3-C631439261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6268" y="2464475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8C0AA0BC-5AF4-4002-1C4D-FF8708C24B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78235" y="2052392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E32CA07A-75A5-FADB-5762-40332BBB0F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03171" y="2474939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0D762B3C-2A3F-163F-333B-94AD1BB6EE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9853" y="3152820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90C977B2-8030-3741-690C-49CEAA33BA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75511" y="2941293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61FE6C1-DD01-3946-4A50-3226B095C5E9}"/>
              </a:ext>
            </a:extLst>
          </p:cNvPr>
          <p:cNvGrpSpPr/>
          <p:nvPr/>
        </p:nvGrpSpPr>
        <p:grpSpPr>
          <a:xfrm>
            <a:off x="8018465" y="2739026"/>
            <a:ext cx="3732695" cy="2863616"/>
            <a:chOff x="8018465" y="2739026"/>
            <a:chExt cx="3732695" cy="286361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BD9929-2C27-27AB-602D-3602A3D96994}"/>
                </a:ext>
              </a:extLst>
            </p:cNvPr>
            <p:cNvSpPr txBox="1"/>
            <p:nvPr/>
          </p:nvSpPr>
          <p:spPr>
            <a:xfrm>
              <a:off x="8018465" y="3909224"/>
              <a:ext cx="935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latin typeface="Calibri" panose="020F0502020204030204" pitchFamily="34" charset="0"/>
                  <a:cs typeface="Calibri" panose="020F0502020204030204" pitchFamily="34" charset="0"/>
                </a:rPr>
                <a:t>then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0417EA65-0E0C-DC49-E800-BD2E4D39297D}"/>
                    </a:ext>
                  </a:extLst>
                </p:cNvPr>
                <p:cNvSpPr/>
                <p:nvPr/>
              </p:nvSpPr>
              <p:spPr>
                <a:xfrm>
                  <a:off x="9008642" y="2739026"/>
                  <a:ext cx="2742518" cy="2863616"/>
                </a:xfrm>
                <a:prstGeom prst="round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bIns="91440" rtlCol="0" anchor="b" anchorCtr="0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All points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>
                      <a:solidFill>
                        <a:srgbClr val="00B05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satisfy</a:t>
                  </a:r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0417EA65-0E0C-DC49-E800-BD2E4D392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642" y="2739026"/>
                  <a:ext cx="2742518" cy="286361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Pentagon same linear region">
                  <a:extLst>
                    <a:ext uri="{FF2B5EF4-FFF2-40B4-BE49-F238E27FC236}">
                      <a16:creationId xmlns:a16="http://schemas.microsoft.com/office/drawing/2014/main" id="{11748275-EF96-6D65-2F39-ED4167B4CA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63456" y="3008376"/>
                  <a:ext cx="2070912" cy="1761158"/>
                </a:xfrm>
                <a:custGeom>
                  <a:avLst/>
                  <a:gdLst>
                    <a:gd name="connsiteX0" fmla="*/ 2 w 1424940"/>
                    <a:gd name="connsiteY0" fmla="*/ 546118 h 1429759"/>
                    <a:gd name="connsiteX1" fmla="*/ 712470 w 1424940"/>
                    <a:gd name="connsiteY1" fmla="*/ 0 h 1429759"/>
                    <a:gd name="connsiteX2" fmla="*/ 1424938 w 1424940"/>
                    <a:gd name="connsiteY2" fmla="*/ 546118 h 1429759"/>
                    <a:gd name="connsiteX3" fmla="*/ 1152800 w 1424940"/>
                    <a:gd name="connsiteY3" fmla="*/ 1429755 h 1429759"/>
                    <a:gd name="connsiteX4" fmla="*/ 272140 w 1424940"/>
                    <a:gd name="connsiteY4" fmla="*/ 1429755 h 1429759"/>
                    <a:gd name="connsiteX5" fmla="*/ 2 w 1424940"/>
                    <a:gd name="connsiteY5" fmla="*/ 546118 h 1429759"/>
                    <a:gd name="connsiteX0" fmla="*/ 0 w 1744976"/>
                    <a:gd name="connsiteY0" fmla="*/ 439438 h 1429755"/>
                    <a:gd name="connsiteX1" fmla="*/ 1032508 w 1744976"/>
                    <a:gd name="connsiteY1" fmla="*/ 0 h 1429755"/>
                    <a:gd name="connsiteX2" fmla="*/ 1744976 w 1744976"/>
                    <a:gd name="connsiteY2" fmla="*/ 546118 h 1429755"/>
                    <a:gd name="connsiteX3" fmla="*/ 1472838 w 1744976"/>
                    <a:gd name="connsiteY3" fmla="*/ 1429755 h 1429755"/>
                    <a:gd name="connsiteX4" fmla="*/ 592178 w 1744976"/>
                    <a:gd name="connsiteY4" fmla="*/ 1429755 h 1429755"/>
                    <a:gd name="connsiteX5" fmla="*/ 0 w 1744976"/>
                    <a:gd name="connsiteY5" fmla="*/ 439438 h 1429755"/>
                    <a:gd name="connsiteX0" fmla="*/ 0 w 1897376"/>
                    <a:gd name="connsiteY0" fmla="*/ 386098 h 1429755"/>
                    <a:gd name="connsiteX1" fmla="*/ 1184908 w 1897376"/>
                    <a:gd name="connsiteY1" fmla="*/ 0 h 1429755"/>
                    <a:gd name="connsiteX2" fmla="*/ 1897376 w 1897376"/>
                    <a:gd name="connsiteY2" fmla="*/ 546118 h 1429755"/>
                    <a:gd name="connsiteX3" fmla="*/ 1625238 w 1897376"/>
                    <a:gd name="connsiteY3" fmla="*/ 1429755 h 1429755"/>
                    <a:gd name="connsiteX4" fmla="*/ 744578 w 1897376"/>
                    <a:gd name="connsiteY4" fmla="*/ 1429755 h 1429755"/>
                    <a:gd name="connsiteX5" fmla="*/ 0 w 1897376"/>
                    <a:gd name="connsiteY5" fmla="*/ 386098 h 1429755"/>
                    <a:gd name="connsiteX0" fmla="*/ 0 w 1897376"/>
                    <a:gd name="connsiteY0" fmla="*/ 767098 h 1810755"/>
                    <a:gd name="connsiteX1" fmla="*/ 1070608 w 1897376"/>
                    <a:gd name="connsiteY1" fmla="*/ 0 h 1810755"/>
                    <a:gd name="connsiteX2" fmla="*/ 1897376 w 1897376"/>
                    <a:gd name="connsiteY2" fmla="*/ 927118 h 1810755"/>
                    <a:gd name="connsiteX3" fmla="*/ 1625238 w 1897376"/>
                    <a:gd name="connsiteY3" fmla="*/ 1810755 h 1810755"/>
                    <a:gd name="connsiteX4" fmla="*/ 744578 w 1897376"/>
                    <a:gd name="connsiteY4" fmla="*/ 1810755 h 1810755"/>
                    <a:gd name="connsiteX5" fmla="*/ 0 w 189737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1625238 w 2369816"/>
                    <a:gd name="connsiteY3" fmla="*/ 181075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2135778 w 2369816"/>
                    <a:gd name="connsiteY3" fmla="*/ 168883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2092695"/>
                    <a:gd name="connsiteX1" fmla="*/ 1070608 w 2369816"/>
                    <a:gd name="connsiteY1" fmla="*/ 0 h 2092695"/>
                    <a:gd name="connsiteX2" fmla="*/ 2369816 w 2369816"/>
                    <a:gd name="connsiteY2" fmla="*/ 759478 h 2092695"/>
                    <a:gd name="connsiteX3" fmla="*/ 2135778 w 2369816"/>
                    <a:gd name="connsiteY3" fmla="*/ 1688835 h 2092695"/>
                    <a:gd name="connsiteX4" fmla="*/ 310238 w 2369816"/>
                    <a:gd name="connsiteY4" fmla="*/ 2092695 h 2092695"/>
                    <a:gd name="connsiteX5" fmla="*/ 0 w 2369816"/>
                    <a:gd name="connsiteY5" fmla="*/ 767098 h 2092695"/>
                    <a:gd name="connsiteX0" fmla="*/ 0 w 2369816"/>
                    <a:gd name="connsiteY0" fmla="*/ 744238 h 2069835"/>
                    <a:gd name="connsiteX1" fmla="*/ 1047748 w 2369816"/>
                    <a:gd name="connsiteY1" fmla="*/ 0 h 2069835"/>
                    <a:gd name="connsiteX2" fmla="*/ 2369816 w 2369816"/>
                    <a:gd name="connsiteY2" fmla="*/ 736618 h 2069835"/>
                    <a:gd name="connsiteX3" fmla="*/ 2135778 w 2369816"/>
                    <a:gd name="connsiteY3" fmla="*/ 1665975 h 2069835"/>
                    <a:gd name="connsiteX4" fmla="*/ 310238 w 2369816"/>
                    <a:gd name="connsiteY4" fmla="*/ 2069835 h 2069835"/>
                    <a:gd name="connsiteX5" fmla="*/ 0 w 236981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35778 w 2362196"/>
                    <a:gd name="connsiteY3" fmla="*/ 166597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05298 w 2362196"/>
                    <a:gd name="connsiteY3" fmla="*/ 163549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05298 w 2362196"/>
                    <a:gd name="connsiteY3" fmla="*/ 163549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20538 w 2362196"/>
                    <a:gd name="connsiteY3" fmla="*/ 162025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2196" h="2008875">
                      <a:moveTo>
                        <a:pt x="0" y="744238"/>
                      </a:moveTo>
                      <a:lnTo>
                        <a:pt x="1047748" y="0"/>
                      </a:lnTo>
                      <a:lnTo>
                        <a:pt x="2362196" y="759478"/>
                      </a:lnTo>
                      <a:lnTo>
                        <a:pt x="2120538" y="1620255"/>
                      </a:lnTo>
                      <a:lnTo>
                        <a:pt x="294998" y="2008875"/>
                      </a:lnTo>
                      <a:lnTo>
                        <a:pt x="0" y="744238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Polytope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US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53" name="Pentagon same linear region">
                  <a:extLst>
                    <a:ext uri="{FF2B5EF4-FFF2-40B4-BE49-F238E27FC236}">
                      <a16:creationId xmlns:a16="http://schemas.microsoft.com/office/drawing/2014/main" id="{11748275-EF96-6D65-2F39-ED4167B4CA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3456" y="3008376"/>
                  <a:ext cx="2070912" cy="1761158"/>
                </a:xfrm>
                <a:custGeom>
                  <a:avLst/>
                  <a:gdLst>
                    <a:gd name="connsiteX0" fmla="*/ 2 w 1424940"/>
                    <a:gd name="connsiteY0" fmla="*/ 546118 h 1429759"/>
                    <a:gd name="connsiteX1" fmla="*/ 712470 w 1424940"/>
                    <a:gd name="connsiteY1" fmla="*/ 0 h 1429759"/>
                    <a:gd name="connsiteX2" fmla="*/ 1424938 w 1424940"/>
                    <a:gd name="connsiteY2" fmla="*/ 546118 h 1429759"/>
                    <a:gd name="connsiteX3" fmla="*/ 1152800 w 1424940"/>
                    <a:gd name="connsiteY3" fmla="*/ 1429755 h 1429759"/>
                    <a:gd name="connsiteX4" fmla="*/ 272140 w 1424940"/>
                    <a:gd name="connsiteY4" fmla="*/ 1429755 h 1429759"/>
                    <a:gd name="connsiteX5" fmla="*/ 2 w 1424940"/>
                    <a:gd name="connsiteY5" fmla="*/ 546118 h 1429759"/>
                    <a:gd name="connsiteX0" fmla="*/ 0 w 1744976"/>
                    <a:gd name="connsiteY0" fmla="*/ 439438 h 1429755"/>
                    <a:gd name="connsiteX1" fmla="*/ 1032508 w 1744976"/>
                    <a:gd name="connsiteY1" fmla="*/ 0 h 1429755"/>
                    <a:gd name="connsiteX2" fmla="*/ 1744976 w 1744976"/>
                    <a:gd name="connsiteY2" fmla="*/ 546118 h 1429755"/>
                    <a:gd name="connsiteX3" fmla="*/ 1472838 w 1744976"/>
                    <a:gd name="connsiteY3" fmla="*/ 1429755 h 1429755"/>
                    <a:gd name="connsiteX4" fmla="*/ 592178 w 1744976"/>
                    <a:gd name="connsiteY4" fmla="*/ 1429755 h 1429755"/>
                    <a:gd name="connsiteX5" fmla="*/ 0 w 1744976"/>
                    <a:gd name="connsiteY5" fmla="*/ 439438 h 1429755"/>
                    <a:gd name="connsiteX0" fmla="*/ 0 w 1897376"/>
                    <a:gd name="connsiteY0" fmla="*/ 386098 h 1429755"/>
                    <a:gd name="connsiteX1" fmla="*/ 1184908 w 1897376"/>
                    <a:gd name="connsiteY1" fmla="*/ 0 h 1429755"/>
                    <a:gd name="connsiteX2" fmla="*/ 1897376 w 1897376"/>
                    <a:gd name="connsiteY2" fmla="*/ 546118 h 1429755"/>
                    <a:gd name="connsiteX3" fmla="*/ 1625238 w 1897376"/>
                    <a:gd name="connsiteY3" fmla="*/ 1429755 h 1429755"/>
                    <a:gd name="connsiteX4" fmla="*/ 744578 w 1897376"/>
                    <a:gd name="connsiteY4" fmla="*/ 1429755 h 1429755"/>
                    <a:gd name="connsiteX5" fmla="*/ 0 w 1897376"/>
                    <a:gd name="connsiteY5" fmla="*/ 386098 h 1429755"/>
                    <a:gd name="connsiteX0" fmla="*/ 0 w 1897376"/>
                    <a:gd name="connsiteY0" fmla="*/ 767098 h 1810755"/>
                    <a:gd name="connsiteX1" fmla="*/ 1070608 w 1897376"/>
                    <a:gd name="connsiteY1" fmla="*/ 0 h 1810755"/>
                    <a:gd name="connsiteX2" fmla="*/ 1897376 w 1897376"/>
                    <a:gd name="connsiteY2" fmla="*/ 927118 h 1810755"/>
                    <a:gd name="connsiteX3" fmla="*/ 1625238 w 1897376"/>
                    <a:gd name="connsiteY3" fmla="*/ 1810755 h 1810755"/>
                    <a:gd name="connsiteX4" fmla="*/ 744578 w 1897376"/>
                    <a:gd name="connsiteY4" fmla="*/ 1810755 h 1810755"/>
                    <a:gd name="connsiteX5" fmla="*/ 0 w 189737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1625238 w 2369816"/>
                    <a:gd name="connsiteY3" fmla="*/ 181075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2135778 w 2369816"/>
                    <a:gd name="connsiteY3" fmla="*/ 168883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2092695"/>
                    <a:gd name="connsiteX1" fmla="*/ 1070608 w 2369816"/>
                    <a:gd name="connsiteY1" fmla="*/ 0 h 2092695"/>
                    <a:gd name="connsiteX2" fmla="*/ 2369816 w 2369816"/>
                    <a:gd name="connsiteY2" fmla="*/ 759478 h 2092695"/>
                    <a:gd name="connsiteX3" fmla="*/ 2135778 w 2369816"/>
                    <a:gd name="connsiteY3" fmla="*/ 1688835 h 2092695"/>
                    <a:gd name="connsiteX4" fmla="*/ 310238 w 2369816"/>
                    <a:gd name="connsiteY4" fmla="*/ 2092695 h 2092695"/>
                    <a:gd name="connsiteX5" fmla="*/ 0 w 2369816"/>
                    <a:gd name="connsiteY5" fmla="*/ 767098 h 2092695"/>
                    <a:gd name="connsiteX0" fmla="*/ 0 w 2369816"/>
                    <a:gd name="connsiteY0" fmla="*/ 744238 h 2069835"/>
                    <a:gd name="connsiteX1" fmla="*/ 1047748 w 2369816"/>
                    <a:gd name="connsiteY1" fmla="*/ 0 h 2069835"/>
                    <a:gd name="connsiteX2" fmla="*/ 2369816 w 2369816"/>
                    <a:gd name="connsiteY2" fmla="*/ 736618 h 2069835"/>
                    <a:gd name="connsiteX3" fmla="*/ 2135778 w 2369816"/>
                    <a:gd name="connsiteY3" fmla="*/ 1665975 h 2069835"/>
                    <a:gd name="connsiteX4" fmla="*/ 310238 w 2369816"/>
                    <a:gd name="connsiteY4" fmla="*/ 2069835 h 2069835"/>
                    <a:gd name="connsiteX5" fmla="*/ 0 w 236981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35778 w 2362196"/>
                    <a:gd name="connsiteY3" fmla="*/ 166597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05298 w 2362196"/>
                    <a:gd name="connsiteY3" fmla="*/ 163549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05298 w 2362196"/>
                    <a:gd name="connsiteY3" fmla="*/ 163549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20538 w 2362196"/>
                    <a:gd name="connsiteY3" fmla="*/ 162025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2196" h="2008875">
                      <a:moveTo>
                        <a:pt x="0" y="744238"/>
                      </a:moveTo>
                      <a:lnTo>
                        <a:pt x="1047748" y="0"/>
                      </a:lnTo>
                      <a:lnTo>
                        <a:pt x="2362196" y="759478"/>
                      </a:lnTo>
                      <a:lnTo>
                        <a:pt x="2120538" y="1620255"/>
                      </a:lnTo>
                      <a:lnTo>
                        <a:pt x="294998" y="2008875"/>
                      </a:lnTo>
                      <a:lnTo>
                        <a:pt x="0" y="744238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Pentagon same linear region">
                <a:extLst>
                  <a:ext uri="{FF2B5EF4-FFF2-40B4-BE49-F238E27FC236}">
                    <a16:creationId xmlns:a16="http://schemas.microsoft.com/office/drawing/2014/main" id="{BC9BFF9C-B944-ACC4-4013-6934F89733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63456" y="3008376"/>
                <a:ext cx="2070912" cy="1761158"/>
              </a:xfrm>
              <a:custGeom>
                <a:avLst/>
                <a:gdLst>
                  <a:gd name="connsiteX0" fmla="*/ 2 w 1424940"/>
                  <a:gd name="connsiteY0" fmla="*/ 546118 h 1429759"/>
                  <a:gd name="connsiteX1" fmla="*/ 712470 w 1424940"/>
                  <a:gd name="connsiteY1" fmla="*/ 0 h 1429759"/>
                  <a:gd name="connsiteX2" fmla="*/ 1424938 w 1424940"/>
                  <a:gd name="connsiteY2" fmla="*/ 546118 h 1429759"/>
                  <a:gd name="connsiteX3" fmla="*/ 1152800 w 1424940"/>
                  <a:gd name="connsiteY3" fmla="*/ 1429755 h 1429759"/>
                  <a:gd name="connsiteX4" fmla="*/ 272140 w 1424940"/>
                  <a:gd name="connsiteY4" fmla="*/ 1429755 h 1429759"/>
                  <a:gd name="connsiteX5" fmla="*/ 2 w 1424940"/>
                  <a:gd name="connsiteY5" fmla="*/ 546118 h 1429759"/>
                  <a:gd name="connsiteX0" fmla="*/ 0 w 1744976"/>
                  <a:gd name="connsiteY0" fmla="*/ 439438 h 1429755"/>
                  <a:gd name="connsiteX1" fmla="*/ 1032508 w 1744976"/>
                  <a:gd name="connsiteY1" fmla="*/ 0 h 1429755"/>
                  <a:gd name="connsiteX2" fmla="*/ 1744976 w 1744976"/>
                  <a:gd name="connsiteY2" fmla="*/ 546118 h 1429755"/>
                  <a:gd name="connsiteX3" fmla="*/ 1472838 w 1744976"/>
                  <a:gd name="connsiteY3" fmla="*/ 1429755 h 1429755"/>
                  <a:gd name="connsiteX4" fmla="*/ 592178 w 1744976"/>
                  <a:gd name="connsiteY4" fmla="*/ 1429755 h 1429755"/>
                  <a:gd name="connsiteX5" fmla="*/ 0 w 1744976"/>
                  <a:gd name="connsiteY5" fmla="*/ 439438 h 1429755"/>
                  <a:gd name="connsiteX0" fmla="*/ 0 w 1897376"/>
                  <a:gd name="connsiteY0" fmla="*/ 386098 h 1429755"/>
                  <a:gd name="connsiteX1" fmla="*/ 1184908 w 1897376"/>
                  <a:gd name="connsiteY1" fmla="*/ 0 h 1429755"/>
                  <a:gd name="connsiteX2" fmla="*/ 1897376 w 1897376"/>
                  <a:gd name="connsiteY2" fmla="*/ 546118 h 1429755"/>
                  <a:gd name="connsiteX3" fmla="*/ 1625238 w 1897376"/>
                  <a:gd name="connsiteY3" fmla="*/ 1429755 h 1429755"/>
                  <a:gd name="connsiteX4" fmla="*/ 744578 w 1897376"/>
                  <a:gd name="connsiteY4" fmla="*/ 1429755 h 1429755"/>
                  <a:gd name="connsiteX5" fmla="*/ 0 w 1897376"/>
                  <a:gd name="connsiteY5" fmla="*/ 386098 h 1429755"/>
                  <a:gd name="connsiteX0" fmla="*/ 0 w 1897376"/>
                  <a:gd name="connsiteY0" fmla="*/ 767098 h 1810755"/>
                  <a:gd name="connsiteX1" fmla="*/ 1070608 w 1897376"/>
                  <a:gd name="connsiteY1" fmla="*/ 0 h 1810755"/>
                  <a:gd name="connsiteX2" fmla="*/ 1897376 w 1897376"/>
                  <a:gd name="connsiteY2" fmla="*/ 927118 h 1810755"/>
                  <a:gd name="connsiteX3" fmla="*/ 1625238 w 1897376"/>
                  <a:gd name="connsiteY3" fmla="*/ 1810755 h 1810755"/>
                  <a:gd name="connsiteX4" fmla="*/ 744578 w 1897376"/>
                  <a:gd name="connsiteY4" fmla="*/ 1810755 h 1810755"/>
                  <a:gd name="connsiteX5" fmla="*/ 0 w 1897376"/>
                  <a:gd name="connsiteY5" fmla="*/ 767098 h 1810755"/>
                  <a:gd name="connsiteX0" fmla="*/ 0 w 2369816"/>
                  <a:gd name="connsiteY0" fmla="*/ 767098 h 1810755"/>
                  <a:gd name="connsiteX1" fmla="*/ 1070608 w 2369816"/>
                  <a:gd name="connsiteY1" fmla="*/ 0 h 1810755"/>
                  <a:gd name="connsiteX2" fmla="*/ 2369816 w 2369816"/>
                  <a:gd name="connsiteY2" fmla="*/ 759478 h 1810755"/>
                  <a:gd name="connsiteX3" fmla="*/ 1625238 w 2369816"/>
                  <a:gd name="connsiteY3" fmla="*/ 1810755 h 1810755"/>
                  <a:gd name="connsiteX4" fmla="*/ 744578 w 2369816"/>
                  <a:gd name="connsiteY4" fmla="*/ 1810755 h 1810755"/>
                  <a:gd name="connsiteX5" fmla="*/ 0 w 2369816"/>
                  <a:gd name="connsiteY5" fmla="*/ 767098 h 1810755"/>
                  <a:gd name="connsiteX0" fmla="*/ 0 w 2369816"/>
                  <a:gd name="connsiteY0" fmla="*/ 767098 h 1810755"/>
                  <a:gd name="connsiteX1" fmla="*/ 1070608 w 2369816"/>
                  <a:gd name="connsiteY1" fmla="*/ 0 h 1810755"/>
                  <a:gd name="connsiteX2" fmla="*/ 2369816 w 2369816"/>
                  <a:gd name="connsiteY2" fmla="*/ 759478 h 1810755"/>
                  <a:gd name="connsiteX3" fmla="*/ 2135778 w 2369816"/>
                  <a:gd name="connsiteY3" fmla="*/ 1688835 h 1810755"/>
                  <a:gd name="connsiteX4" fmla="*/ 744578 w 2369816"/>
                  <a:gd name="connsiteY4" fmla="*/ 1810755 h 1810755"/>
                  <a:gd name="connsiteX5" fmla="*/ 0 w 2369816"/>
                  <a:gd name="connsiteY5" fmla="*/ 767098 h 1810755"/>
                  <a:gd name="connsiteX0" fmla="*/ 0 w 2369816"/>
                  <a:gd name="connsiteY0" fmla="*/ 767098 h 2092695"/>
                  <a:gd name="connsiteX1" fmla="*/ 1070608 w 2369816"/>
                  <a:gd name="connsiteY1" fmla="*/ 0 h 2092695"/>
                  <a:gd name="connsiteX2" fmla="*/ 2369816 w 2369816"/>
                  <a:gd name="connsiteY2" fmla="*/ 759478 h 2092695"/>
                  <a:gd name="connsiteX3" fmla="*/ 2135778 w 2369816"/>
                  <a:gd name="connsiteY3" fmla="*/ 1688835 h 2092695"/>
                  <a:gd name="connsiteX4" fmla="*/ 310238 w 2369816"/>
                  <a:gd name="connsiteY4" fmla="*/ 2092695 h 2092695"/>
                  <a:gd name="connsiteX5" fmla="*/ 0 w 2369816"/>
                  <a:gd name="connsiteY5" fmla="*/ 767098 h 2092695"/>
                  <a:gd name="connsiteX0" fmla="*/ 0 w 2369816"/>
                  <a:gd name="connsiteY0" fmla="*/ 744238 h 2069835"/>
                  <a:gd name="connsiteX1" fmla="*/ 1047748 w 2369816"/>
                  <a:gd name="connsiteY1" fmla="*/ 0 h 2069835"/>
                  <a:gd name="connsiteX2" fmla="*/ 2369816 w 2369816"/>
                  <a:gd name="connsiteY2" fmla="*/ 736618 h 2069835"/>
                  <a:gd name="connsiteX3" fmla="*/ 2135778 w 2369816"/>
                  <a:gd name="connsiteY3" fmla="*/ 1665975 h 2069835"/>
                  <a:gd name="connsiteX4" fmla="*/ 310238 w 2369816"/>
                  <a:gd name="connsiteY4" fmla="*/ 2069835 h 2069835"/>
                  <a:gd name="connsiteX5" fmla="*/ 0 w 2369816"/>
                  <a:gd name="connsiteY5" fmla="*/ 744238 h 2069835"/>
                  <a:gd name="connsiteX0" fmla="*/ 0 w 2362196"/>
                  <a:gd name="connsiteY0" fmla="*/ 744238 h 2069835"/>
                  <a:gd name="connsiteX1" fmla="*/ 1047748 w 2362196"/>
                  <a:gd name="connsiteY1" fmla="*/ 0 h 2069835"/>
                  <a:gd name="connsiteX2" fmla="*/ 2362196 w 2362196"/>
                  <a:gd name="connsiteY2" fmla="*/ 759478 h 2069835"/>
                  <a:gd name="connsiteX3" fmla="*/ 2135778 w 2362196"/>
                  <a:gd name="connsiteY3" fmla="*/ 1665975 h 2069835"/>
                  <a:gd name="connsiteX4" fmla="*/ 310238 w 2362196"/>
                  <a:gd name="connsiteY4" fmla="*/ 2069835 h 2069835"/>
                  <a:gd name="connsiteX5" fmla="*/ 0 w 2362196"/>
                  <a:gd name="connsiteY5" fmla="*/ 744238 h 2069835"/>
                  <a:gd name="connsiteX0" fmla="*/ 0 w 2362196"/>
                  <a:gd name="connsiteY0" fmla="*/ 744238 h 2069835"/>
                  <a:gd name="connsiteX1" fmla="*/ 1047748 w 2362196"/>
                  <a:gd name="connsiteY1" fmla="*/ 0 h 2069835"/>
                  <a:gd name="connsiteX2" fmla="*/ 2362196 w 2362196"/>
                  <a:gd name="connsiteY2" fmla="*/ 759478 h 2069835"/>
                  <a:gd name="connsiteX3" fmla="*/ 2105298 w 2362196"/>
                  <a:gd name="connsiteY3" fmla="*/ 1635495 h 2069835"/>
                  <a:gd name="connsiteX4" fmla="*/ 310238 w 2362196"/>
                  <a:gd name="connsiteY4" fmla="*/ 2069835 h 2069835"/>
                  <a:gd name="connsiteX5" fmla="*/ 0 w 2362196"/>
                  <a:gd name="connsiteY5" fmla="*/ 744238 h 2069835"/>
                  <a:gd name="connsiteX0" fmla="*/ 0 w 2362196"/>
                  <a:gd name="connsiteY0" fmla="*/ 744238 h 2008875"/>
                  <a:gd name="connsiteX1" fmla="*/ 1047748 w 2362196"/>
                  <a:gd name="connsiteY1" fmla="*/ 0 h 2008875"/>
                  <a:gd name="connsiteX2" fmla="*/ 2362196 w 2362196"/>
                  <a:gd name="connsiteY2" fmla="*/ 759478 h 2008875"/>
                  <a:gd name="connsiteX3" fmla="*/ 2105298 w 2362196"/>
                  <a:gd name="connsiteY3" fmla="*/ 1635495 h 2008875"/>
                  <a:gd name="connsiteX4" fmla="*/ 294998 w 2362196"/>
                  <a:gd name="connsiteY4" fmla="*/ 2008875 h 2008875"/>
                  <a:gd name="connsiteX5" fmla="*/ 0 w 2362196"/>
                  <a:gd name="connsiteY5" fmla="*/ 744238 h 2008875"/>
                  <a:gd name="connsiteX0" fmla="*/ 0 w 2362196"/>
                  <a:gd name="connsiteY0" fmla="*/ 744238 h 2008875"/>
                  <a:gd name="connsiteX1" fmla="*/ 1047748 w 2362196"/>
                  <a:gd name="connsiteY1" fmla="*/ 0 h 2008875"/>
                  <a:gd name="connsiteX2" fmla="*/ 2362196 w 2362196"/>
                  <a:gd name="connsiteY2" fmla="*/ 759478 h 2008875"/>
                  <a:gd name="connsiteX3" fmla="*/ 2120538 w 2362196"/>
                  <a:gd name="connsiteY3" fmla="*/ 1620255 h 2008875"/>
                  <a:gd name="connsiteX4" fmla="*/ 294998 w 2362196"/>
                  <a:gd name="connsiteY4" fmla="*/ 2008875 h 2008875"/>
                  <a:gd name="connsiteX5" fmla="*/ 0 w 2362196"/>
                  <a:gd name="connsiteY5" fmla="*/ 744238 h 200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196" h="2008875">
                    <a:moveTo>
                      <a:pt x="0" y="744238"/>
                    </a:moveTo>
                    <a:lnTo>
                      <a:pt x="1047748" y="0"/>
                    </a:lnTo>
                    <a:lnTo>
                      <a:pt x="2362196" y="759478"/>
                    </a:lnTo>
                    <a:lnTo>
                      <a:pt x="2120538" y="1620255"/>
                    </a:lnTo>
                    <a:lnTo>
                      <a:pt x="294998" y="2008875"/>
                    </a:lnTo>
                    <a:lnTo>
                      <a:pt x="0" y="744238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Polytope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5" name="Pentagon same linear region">
                <a:extLst>
                  <a:ext uri="{FF2B5EF4-FFF2-40B4-BE49-F238E27FC236}">
                    <a16:creationId xmlns:a16="http://schemas.microsoft.com/office/drawing/2014/main" id="{BC9BFF9C-B944-ACC4-4013-6934F897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456" y="3008376"/>
                <a:ext cx="2070912" cy="1761158"/>
              </a:xfrm>
              <a:custGeom>
                <a:avLst/>
                <a:gdLst>
                  <a:gd name="connsiteX0" fmla="*/ 2 w 1424940"/>
                  <a:gd name="connsiteY0" fmla="*/ 546118 h 1429759"/>
                  <a:gd name="connsiteX1" fmla="*/ 712470 w 1424940"/>
                  <a:gd name="connsiteY1" fmla="*/ 0 h 1429759"/>
                  <a:gd name="connsiteX2" fmla="*/ 1424938 w 1424940"/>
                  <a:gd name="connsiteY2" fmla="*/ 546118 h 1429759"/>
                  <a:gd name="connsiteX3" fmla="*/ 1152800 w 1424940"/>
                  <a:gd name="connsiteY3" fmla="*/ 1429755 h 1429759"/>
                  <a:gd name="connsiteX4" fmla="*/ 272140 w 1424940"/>
                  <a:gd name="connsiteY4" fmla="*/ 1429755 h 1429759"/>
                  <a:gd name="connsiteX5" fmla="*/ 2 w 1424940"/>
                  <a:gd name="connsiteY5" fmla="*/ 546118 h 1429759"/>
                  <a:gd name="connsiteX0" fmla="*/ 0 w 1744976"/>
                  <a:gd name="connsiteY0" fmla="*/ 439438 h 1429755"/>
                  <a:gd name="connsiteX1" fmla="*/ 1032508 w 1744976"/>
                  <a:gd name="connsiteY1" fmla="*/ 0 h 1429755"/>
                  <a:gd name="connsiteX2" fmla="*/ 1744976 w 1744976"/>
                  <a:gd name="connsiteY2" fmla="*/ 546118 h 1429755"/>
                  <a:gd name="connsiteX3" fmla="*/ 1472838 w 1744976"/>
                  <a:gd name="connsiteY3" fmla="*/ 1429755 h 1429755"/>
                  <a:gd name="connsiteX4" fmla="*/ 592178 w 1744976"/>
                  <a:gd name="connsiteY4" fmla="*/ 1429755 h 1429755"/>
                  <a:gd name="connsiteX5" fmla="*/ 0 w 1744976"/>
                  <a:gd name="connsiteY5" fmla="*/ 439438 h 1429755"/>
                  <a:gd name="connsiteX0" fmla="*/ 0 w 1897376"/>
                  <a:gd name="connsiteY0" fmla="*/ 386098 h 1429755"/>
                  <a:gd name="connsiteX1" fmla="*/ 1184908 w 1897376"/>
                  <a:gd name="connsiteY1" fmla="*/ 0 h 1429755"/>
                  <a:gd name="connsiteX2" fmla="*/ 1897376 w 1897376"/>
                  <a:gd name="connsiteY2" fmla="*/ 546118 h 1429755"/>
                  <a:gd name="connsiteX3" fmla="*/ 1625238 w 1897376"/>
                  <a:gd name="connsiteY3" fmla="*/ 1429755 h 1429755"/>
                  <a:gd name="connsiteX4" fmla="*/ 744578 w 1897376"/>
                  <a:gd name="connsiteY4" fmla="*/ 1429755 h 1429755"/>
                  <a:gd name="connsiteX5" fmla="*/ 0 w 1897376"/>
                  <a:gd name="connsiteY5" fmla="*/ 386098 h 1429755"/>
                  <a:gd name="connsiteX0" fmla="*/ 0 w 1897376"/>
                  <a:gd name="connsiteY0" fmla="*/ 767098 h 1810755"/>
                  <a:gd name="connsiteX1" fmla="*/ 1070608 w 1897376"/>
                  <a:gd name="connsiteY1" fmla="*/ 0 h 1810755"/>
                  <a:gd name="connsiteX2" fmla="*/ 1897376 w 1897376"/>
                  <a:gd name="connsiteY2" fmla="*/ 927118 h 1810755"/>
                  <a:gd name="connsiteX3" fmla="*/ 1625238 w 1897376"/>
                  <a:gd name="connsiteY3" fmla="*/ 1810755 h 1810755"/>
                  <a:gd name="connsiteX4" fmla="*/ 744578 w 1897376"/>
                  <a:gd name="connsiteY4" fmla="*/ 1810755 h 1810755"/>
                  <a:gd name="connsiteX5" fmla="*/ 0 w 1897376"/>
                  <a:gd name="connsiteY5" fmla="*/ 767098 h 1810755"/>
                  <a:gd name="connsiteX0" fmla="*/ 0 w 2369816"/>
                  <a:gd name="connsiteY0" fmla="*/ 767098 h 1810755"/>
                  <a:gd name="connsiteX1" fmla="*/ 1070608 w 2369816"/>
                  <a:gd name="connsiteY1" fmla="*/ 0 h 1810755"/>
                  <a:gd name="connsiteX2" fmla="*/ 2369816 w 2369816"/>
                  <a:gd name="connsiteY2" fmla="*/ 759478 h 1810755"/>
                  <a:gd name="connsiteX3" fmla="*/ 1625238 w 2369816"/>
                  <a:gd name="connsiteY3" fmla="*/ 1810755 h 1810755"/>
                  <a:gd name="connsiteX4" fmla="*/ 744578 w 2369816"/>
                  <a:gd name="connsiteY4" fmla="*/ 1810755 h 1810755"/>
                  <a:gd name="connsiteX5" fmla="*/ 0 w 2369816"/>
                  <a:gd name="connsiteY5" fmla="*/ 767098 h 1810755"/>
                  <a:gd name="connsiteX0" fmla="*/ 0 w 2369816"/>
                  <a:gd name="connsiteY0" fmla="*/ 767098 h 1810755"/>
                  <a:gd name="connsiteX1" fmla="*/ 1070608 w 2369816"/>
                  <a:gd name="connsiteY1" fmla="*/ 0 h 1810755"/>
                  <a:gd name="connsiteX2" fmla="*/ 2369816 w 2369816"/>
                  <a:gd name="connsiteY2" fmla="*/ 759478 h 1810755"/>
                  <a:gd name="connsiteX3" fmla="*/ 2135778 w 2369816"/>
                  <a:gd name="connsiteY3" fmla="*/ 1688835 h 1810755"/>
                  <a:gd name="connsiteX4" fmla="*/ 744578 w 2369816"/>
                  <a:gd name="connsiteY4" fmla="*/ 1810755 h 1810755"/>
                  <a:gd name="connsiteX5" fmla="*/ 0 w 2369816"/>
                  <a:gd name="connsiteY5" fmla="*/ 767098 h 1810755"/>
                  <a:gd name="connsiteX0" fmla="*/ 0 w 2369816"/>
                  <a:gd name="connsiteY0" fmla="*/ 767098 h 2092695"/>
                  <a:gd name="connsiteX1" fmla="*/ 1070608 w 2369816"/>
                  <a:gd name="connsiteY1" fmla="*/ 0 h 2092695"/>
                  <a:gd name="connsiteX2" fmla="*/ 2369816 w 2369816"/>
                  <a:gd name="connsiteY2" fmla="*/ 759478 h 2092695"/>
                  <a:gd name="connsiteX3" fmla="*/ 2135778 w 2369816"/>
                  <a:gd name="connsiteY3" fmla="*/ 1688835 h 2092695"/>
                  <a:gd name="connsiteX4" fmla="*/ 310238 w 2369816"/>
                  <a:gd name="connsiteY4" fmla="*/ 2092695 h 2092695"/>
                  <a:gd name="connsiteX5" fmla="*/ 0 w 2369816"/>
                  <a:gd name="connsiteY5" fmla="*/ 767098 h 2092695"/>
                  <a:gd name="connsiteX0" fmla="*/ 0 w 2369816"/>
                  <a:gd name="connsiteY0" fmla="*/ 744238 h 2069835"/>
                  <a:gd name="connsiteX1" fmla="*/ 1047748 w 2369816"/>
                  <a:gd name="connsiteY1" fmla="*/ 0 h 2069835"/>
                  <a:gd name="connsiteX2" fmla="*/ 2369816 w 2369816"/>
                  <a:gd name="connsiteY2" fmla="*/ 736618 h 2069835"/>
                  <a:gd name="connsiteX3" fmla="*/ 2135778 w 2369816"/>
                  <a:gd name="connsiteY3" fmla="*/ 1665975 h 2069835"/>
                  <a:gd name="connsiteX4" fmla="*/ 310238 w 2369816"/>
                  <a:gd name="connsiteY4" fmla="*/ 2069835 h 2069835"/>
                  <a:gd name="connsiteX5" fmla="*/ 0 w 2369816"/>
                  <a:gd name="connsiteY5" fmla="*/ 744238 h 2069835"/>
                  <a:gd name="connsiteX0" fmla="*/ 0 w 2362196"/>
                  <a:gd name="connsiteY0" fmla="*/ 744238 h 2069835"/>
                  <a:gd name="connsiteX1" fmla="*/ 1047748 w 2362196"/>
                  <a:gd name="connsiteY1" fmla="*/ 0 h 2069835"/>
                  <a:gd name="connsiteX2" fmla="*/ 2362196 w 2362196"/>
                  <a:gd name="connsiteY2" fmla="*/ 759478 h 2069835"/>
                  <a:gd name="connsiteX3" fmla="*/ 2135778 w 2362196"/>
                  <a:gd name="connsiteY3" fmla="*/ 1665975 h 2069835"/>
                  <a:gd name="connsiteX4" fmla="*/ 310238 w 2362196"/>
                  <a:gd name="connsiteY4" fmla="*/ 2069835 h 2069835"/>
                  <a:gd name="connsiteX5" fmla="*/ 0 w 2362196"/>
                  <a:gd name="connsiteY5" fmla="*/ 744238 h 2069835"/>
                  <a:gd name="connsiteX0" fmla="*/ 0 w 2362196"/>
                  <a:gd name="connsiteY0" fmla="*/ 744238 h 2069835"/>
                  <a:gd name="connsiteX1" fmla="*/ 1047748 w 2362196"/>
                  <a:gd name="connsiteY1" fmla="*/ 0 h 2069835"/>
                  <a:gd name="connsiteX2" fmla="*/ 2362196 w 2362196"/>
                  <a:gd name="connsiteY2" fmla="*/ 759478 h 2069835"/>
                  <a:gd name="connsiteX3" fmla="*/ 2105298 w 2362196"/>
                  <a:gd name="connsiteY3" fmla="*/ 1635495 h 2069835"/>
                  <a:gd name="connsiteX4" fmla="*/ 310238 w 2362196"/>
                  <a:gd name="connsiteY4" fmla="*/ 2069835 h 2069835"/>
                  <a:gd name="connsiteX5" fmla="*/ 0 w 2362196"/>
                  <a:gd name="connsiteY5" fmla="*/ 744238 h 2069835"/>
                  <a:gd name="connsiteX0" fmla="*/ 0 w 2362196"/>
                  <a:gd name="connsiteY0" fmla="*/ 744238 h 2008875"/>
                  <a:gd name="connsiteX1" fmla="*/ 1047748 w 2362196"/>
                  <a:gd name="connsiteY1" fmla="*/ 0 h 2008875"/>
                  <a:gd name="connsiteX2" fmla="*/ 2362196 w 2362196"/>
                  <a:gd name="connsiteY2" fmla="*/ 759478 h 2008875"/>
                  <a:gd name="connsiteX3" fmla="*/ 2105298 w 2362196"/>
                  <a:gd name="connsiteY3" fmla="*/ 1635495 h 2008875"/>
                  <a:gd name="connsiteX4" fmla="*/ 294998 w 2362196"/>
                  <a:gd name="connsiteY4" fmla="*/ 2008875 h 2008875"/>
                  <a:gd name="connsiteX5" fmla="*/ 0 w 2362196"/>
                  <a:gd name="connsiteY5" fmla="*/ 744238 h 2008875"/>
                  <a:gd name="connsiteX0" fmla="*/ 0 w 2362196"/>
                  <a:gd name="connsiteY0" fmla="*/ 744238 h 2008875"/>
                  <a:gd name="connsiteX1" fmla="*/ 1047748 w 2362196"/>
                  <a:gd name="connsiteY1" fmla="*/ 0 h 2008875"/>
                  <a:gd name="connsiteX2" fmla="*/ 2362196 w 2362196"/>
                  <a:gd name="connsiteY2" fmla="*/ 759478 h 2008875"/>
                  <a:gd name="connsiteX3" fmla="*/ 2120538 w 2362196"/>
                  <a:gd name="connsiteY3" fmla="*/ 1620255 h 2008875"/>
                  <a:gd name="connsiteX4" fmla="*/ 294998 w 2362196"/>
                  <a:gd name="connsiteY4" fmla="*/ 2008875 h 2008875"/>
                  <a:gd name="connsiteX5" fmla="*/ 0 w 2362196"/>
                  <a:gd name="connsiteY5" fmla="*/ 744238 h 200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196" h="2008875">
                    <a:moveTo>
                      <a:pt x="0" y="744238"/>
                    </a:moveTo>
                    <a:lnTo>
                      <a:pt x="1047748" y="0"/>
                    </a:lnTo>
                    <a:lnTo>
                      <a:pt x="2362196" y="759478"/>
                    </a:lnTo>
                    <a:lnTo>
                      <a:pt x="2120538" y="1620255"/>
                    </a:lnTo>
                    <a:lnTo>
                      <a:pt x="294998" y="2008875"/>
                    </a:lnTo>
                    <a:lnTo>
                      <a:pt x="0" y="744238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25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CDCF605-CFFC-6736-7C06-29BC14645A32}"/>
              </a:ext>
            </a:extLst>
          </p:cNvPr>
          <p:cNvGrpSpPr/>
          <p:nvPr/>
        </p:nvGrpSpPr>
        <p:grpSpPr>
          <a:xfrm>
            <a:off x="3429726" y="4319806"/>
            <a:ext cx="4463205" cy="2259752"/>
            <a:chOff x="3429726" y="4319806"/>
            <a:chExt cx="4463205" cy="22597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0A89E1-D7F9-1877-77E6-6462800AE83E}"/>
                </a:ext>
              </a:extLst>
            </p:cNvPr>
            <p:cNvSpPr txBox="1"/>
            <p:nvPr/>
          </p:nvSpPr>
          <p:spPr>
            <a:xfrm>
              <a:off x="3429726" y="5188072"/>
              <a:ext cx="996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implies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9D1EE736-ACAB-B5BC-E5F5-78A30E33F2C2}"/>
                    </a:ext>
                  </a:extLst>
                </p:cNvPr>
                <p:cNvSpPr/>
                <p:nvPr/>
              </p:nvSpPr>
              <p:spPr>
                <a:xfrm>
                  <a:off x="4416536" y="4319806"/>
                  <a:ext cx="3476395" cy="2259752"/>
                </a:xfrm>
                <a:prstGeom prst="round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bIns="137160" rtlCol="0" anchor="b" anchorCtr="0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All vertices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>
                      <a:solidFill>
                        <a:srgbClr val="00B05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satisfy</a:t>
                  </a:r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endParaRPr lang="en-US" i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9D1EE736-ACAB-B5BC-E5F5-78A30E33F2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6536" y="4319806"/>
                  <a:ext cx="3476395" cy="225975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A127633-3B7B-567F-498A-116D64E617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9763" y="4476281"/>
              <a:ext cx="1609941" cy="1390772"/>
              <a:chOff x="5385422" y="1924386"/>
              <a:chExt cx="1766176" cy="1525738"/>
            </a:xfrm>
            <a:noFill/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Pentagon same linear region">
                    <a:extLst>
                      <a:ext uri="{FF2B5EF4-FFF2-40B4-BE49-F238E27FC236}">
                        <a16:creationId xmlns:a16="http://schemas.microsoft.com/office/drawing/2014/main" id="{7F829B85-3C56-7C79-8EBF-5314D001BEB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75512" y="2013745"/>
                    <a:ext cx="1578835" cy="1342683"/>
                  </a:xfrm>
                  <a:custGeom>
                    <a:avLst/>
                    <a:gdLst>
                      <a:gd name="connsiteX0" fmla="*/ 2 w 1424940"/>
                      <a:gd name="connsiteY0" fmla="*/ 546118 h 1429759"/>
                      <a:gd name="connsiteX1" fmla="*/ 712470 w 1424940"/>
                      <a:gd name="connsiteY1" fmla="*/ 0 h 1429759"/>
                      <a:gd name="connsiteX2" fmla="*/ 1424938 w 1424940"/>
                      <a:gd name="connsiteY2" fmla="*/ 546118 h 1429759"/>
                      <a:gd name="connsiteX3" fmla="*/ 1152800 w 1424940"/>
                      <a:gd name="connsiteY3" fmla="*/ 1429755 h 1429759"/>
                      <a:gd name="connsiteX4" fmla="*/ 272140 w 1424940"/>
                      <a:gd name="connsiteY4" fmla="*/ 1429755 h 1429759"/>
                      <a:gd name="connsiteX5" fmla="*/ 2 w 1424940"/>
                      <a:gd name="connsiteY5" fmla="*/ 546118 h 1429759"/>
                      <a:gd name="connsiteX0" fmla="*/ 0 w 1744976"/>
                      <a:gd name="connsiteY0" fmla="*/ 439438 h 1429755"/>
                      <a:gd name="connsiteX1" fmla="*/ 1032508 w 1744976"/>
                      <a:gd name="connsiteY1" fmla="*/ 0 h 1429755"/>
                      <a:gd name="connsiteX2" fmla="*/ 1744976 w 1744976"/>
                      <a:gd name="connsiteY2" fmla="*/ 546118 h 1429755"/>
                      <a:gd name="connsiteX3" fmla="*/ 1472838 w 1744976"/>
                      <a:gd name="connsiteY3" fmla="*/ 1429755 h 1429755"/>
                      <a:gd name="connsiteX4" fmla="*/ 592178 w 1744976"/>
                      <a:gd name="connsiteY4" fmla="*/ 1429755 h 1429755"/>
                      <a:gd name="connsiteX5" fmla="*/ 0 w 1744976"/>
                      <a:gd name="connsiteY5" fmla="*/ 439438 h 1429755"/>
                      <a:gd name="connsiteX0" fmla="*/ 0 w 1897376"/>
                      <a:gd name="connsiteY0" fmla="*/ 386098 h 1429755"/>
                      <a:gd name="connsiteX1" fmla="*/ 1184908 w 1897376"/>
                      <a:gd name="connsiteY1" fmla="*/ 0 h 1429755"/>
                      <a:gd name="connsiteX2" fmla="*/ 1897376 w 1897376"/>
                      <a:gd name="connsiteY2" fmla="*/ 546118 h 1429755"/>
                      <a:gd name="connsiteX3" fmla="*/ 1625238 w 1897376"/>
                      <a:gd name="connsiteY3" fmla="*/ 1429755 h 1429755"/>
                      <a:gd name="connsiteX4" fmla="*/ 744578 w 1897376"/>
                      <a:gd name="connsiteY4" fmla="*/ 1429755 h 1429755"/>
                      <a:gd name="connsiteX5" fmla="*/ 0 w 1897376"/>
                      <a:gd name="connsiteY5" fmla="*/ 386098 h 1429755"/>
                      <a:gd name="connsiteX0" fmla="*/ 0 w 1897376"/>
                      <a:gd name="connsiteY0" fmla="*/ 767098 h 1810755"/>
                      <a:gd name="connsiteX1" fmla="*/ 1070608 w 1897376"/>
                      <a:gd name="connsiteY1" fmla="*/ 0 h 1810755"/>
                      <a:gd name="connsiteX2" fmla="*/ 1897376 w 1897376"/>
                      <a:gd name="connsiteY2" fmla="*/ 927118 h 1810755"/>
                      <a:gd name="connsiteX3" fmla="*/ 1625238 w 1897376"/>
                      <a:gd name="connsiteY3" fmla="*/ 1810755 h 1810755"/>
                      <a:gd name="connsiteX4" fmla="*/ 744578 w 1897376"/>
                      <a:gd name="connsiteY4" fmla="*/ 1810755 h 1810755"/>
                      <a:gd name="connsiteX5" fmla="*/ 0 w 189737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1625238 w 2369816"/>
                      <a:gd name="connsiteY3" fmla="*/ 181075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2135778 w 2369816"/>
                      <a:gd name="connsiteY3" fmla="*/ 168883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2092695"/>
                      <a:gd name="connsiteX1" fmla="*/ 1070608 w 2369816"/>
                      <a:gd name="connsiteY1" fmla="*/ 0 h 2092695"/>
                      <a:gd name="connsiteX2" fmla="*/ 2369816 w 2369816"/>
                      <a:gd name="connsiteY2" fmla="*/ 759478 h 2092695"/>
                      <a:gd name="connsiteX3" fmla="*/ 2135778 w 2369816"/>
                      <a:gd name="connsiteY3" fmla="*/ 1688835 h 2092695"/>
                      <a:gd name="connsiteX4" fmla="*/ 310238 w 2369816"/>
                      <a:gd name="connsiteY4" fmla="*/ 2092695 h 2092695"/>
                      <a:gd name="connsiteX5" fmla="*/ 0 w 2369816"/>
                      <a:gd name="connsiteY5" fmla="*/ 767098 h 2092695"/>
                      <a:gd name="connsiteX0" fmla="*/ 0 w 2369816"/>
                      <a:gd name="connsiteY0" fmla="*/ 744238 h 2069835"/>
                      <a:gd name="connsiteX1" fmla="*/ 1047748 w 2369816"/>
                      <a:gd name="connsiteY1" fmla="*/ 0 h 2069835"/>
                      <a:gd name="connsiteX2" fmla="*/ 2369816 w 2369816"/>
                      <a:gd name="connsiteY2" fmla="*/ 736618 h 2069835"/>
                      <a:gd name="connsiteX3" fmla="*/ 2135778 w 2369816"/>
                      <a:gd name="connsiteY3" fmla="*/ 1665975 h 2069835"/>
                      <a:gd name="connsiteX4" fmla="*/ 310238 w 2369816"/>
                      <a:gd name="connsiteY4" fmla="*/ 2069835 h 2069835"/>
                      <a:gd name="connsiteX5" fmla="*/ 0 w 236981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35778 w 2362196"/>
                      <a:gd name="connsiteY3" fmla="*/ 166597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05298 w 2362196"/>
                      <a:gd name="connsiteY3" fmla="*/ 163549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05298 w 2362196"/>
                      <a:gd name="connsiteY3" fmla="*/ 163549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20538 w 2362196"/>
                      <a:gd name="connsiteY3" fmla="*/ 162025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62196" h="2008875">
                        <a:moveTo>
                          <a:pt x="0" y="744238"/>
                        </a:moveTo>
                        <a:lnTo>
                          <a:pt x="1047748" y="0"/>
                        </a:lnTo>
                        <a:lnTo>
                          <a:pt x="2362196" y="759478"/>
                        </a:lnTo>
                        <a:lnTo>
                          <a:pt x="2120538" y="1620255"/>
                        </a:lnTo>
                        <a:lnTo>
                          <a:pt x="294998" y="2008875"/>
                        </a:lnTo>
                        <a:lnTo>
                          <a:pt x="0" y="744238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Vertices of 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a14:m>
                    <a:endPara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35" name="Pentagon same linear region">
                    <a:extLst>
                      <a:ext uri="{FF2B5EF4-FFF2-40B4-BE49-F238E27FC236}">
                        <a16:creationId xmlns:a16="http://schemas.microsoft.com/office/drawing/2014/main" id="{7F829B85-3C56-7C79-8EBF-5314D001BE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5512" y="2013745"/>
                    <a:ext cx="1578835" cy="1342683"/>
                  </a:xfrm>
                  <a:custGeom>
                    <a:avLst/>
                    <a:gdLst>
                      <a:gd name="connsiteX0" fmla="*/ 2 w 1424940"/>
                      <a:gd name="connsiteY0" fmla="*/ 546118 h 1429759"/>
                      <a:gd name="connsiteX1" fmla="*/ 712470 w 1424940"/>
                      <a:gd name="connsiteY1" fmla="*/ 0 h 1429759"/>
                      <a:gd name="connsiteX2" fmla="*/ 1424938 w 1424940"/>
                      <a:gd name="connsiteY2" fmla="*/ 546118 h 1429759"/>
                      <a:gd name="connsiteX3" fmla="*/ 1152800 w 1424940"/>
                      <a:gd name="connsiteY3" fmla="*/ 1429755 h 1429759"/>
                      <a:gd name="connsiteX4" fmla="*/ 272140 w 1424940"/>
                      <a:gd name="connsiteY4" fmla="*/ 1429755 h 1429759"/>
                      <a:gd name="connsiteX5" fmla="*/ 2 w 1424940"/>
                      <a:gd name="connsiteY5" fmla="*/ 546118 h 1429759"/>
                      <a:gd name="connsiteX0" fmla="*/ 0 w 1744976"/>
                      <a:gd name="connsiteY0" fmla="*/ 439438 h 1429755"/>
                      <a:gd name="connsiteX1" fmla="*/ 1032508 w 1744976"/>
                      <a:gd name="connsiteY1" fmla="*/ 0 h 1429755"/>
                      <a:gd name="connsiteX2" fmla="*/ 1744976 w 1744976"/>
                      <a:gd name="connsiteY2" fmla="*/ 546118 h 1429755"/>
                      <a:gd name="connsiteX3" fmla="*/ 1472838 w 1744976"/>
                      <a:gd name="connsiteY3" fmla="*/ 1429755 h 1429755"/>
                      <a:gd name="connsiteX4" fmla="*/ 592178 w 1744976"/>
                      <a:gd name="connsiteY4" fmla="*/ 1429755 h 1429755"/>
                      <a:gd name="connsiteX5" fmla="*/ 0 w 1744976"/>
                      <a:gd name="connsiteY5" fmla="*/ 439438 h 1429755"/>
                      <a:gd name="connsiteX0" fmla="*/ 0 w 1897376"/>
                      <a:gd name="connsiteY0" fmla="*/ 386098 h 1429755"/>
                      <a:gd name="connsiteX1" fmla="*/ 1184908 w 1897376"/>
                      <a:gd name="connsiteY1" fmla="*/ 0 h 1429755"/>
                      <a:gd name="connsiteX2" fmla="*/ 1897376 w 1897376"/>
                      <a:gd name="connsiteY2" fmla="*/ 546118 h 1429755"/>
                      <a:gd name="connsiteX3" fmla="*/ 1625238 w 1897376"/>
                      <a:gd name="connsiteY3" fmla="*/ 1429755 h 1429755"/>
                      <a:gd name="connsiteX4" fmla="*/ 744578 w 1897376"/>
                      <a:gd name="connsiteY4" fmla="*/ 1429755 h 1429755"/>
                      <a:gd name="connsiteX5" fmla="*/ 0 w 1897376"/>
                      <a:gd name="connsiteY5" fmla="*/ 386098 h 1429755"/>
                      <a:gd name="connsiteX0" fmla="*/ 0 w 1897376"/>
                      <a:gd name="connsiteY0" fmla="*/ 767098 h 1810755"/>
                      <a:gd name="connsiteX1" fmla="*/ 1070608 w 1897376"/>
                      <a:gd name="connsiteY1" fmla="*/ 0 h 1810755"/>
                      <a:gd name="connsiteX2" fmla="*/ 1897376 w 1897376"/>
                      <a:gd name="connsiteY2" fmla="*/ 927118 h 1810755"/>
                      <a:gd name="connsiteX3" fmla="*/ 1625238 w 1897376"/>
                      <a:gd name="connsiteY3" fmla="*/ 1810755 h 1810755"/>
                      <a:gd name="connsiteX4" fmla="*/ 744578 w 1897376"/>
                      <a:gd name="connsiteY4" fmla="*/ 1810755 h 1810755"/>
                      <a:gd name="connsiteX5" fmla="*/ 0 w 189737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1625238 w 2369816"/>
                      <a:gd name="connsiteY3" fmla="*/ 181075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2135778 w 2369816"/>
                      <a:gd name="connsiteY3" fmla="*/ 168883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2092695"/>
                      <a:gd name="connsiteX1" fmla="*/ 1070608 w 2369816"/>
                      <a:gd name="connsiteY1" fmla="*/ 0 h 2092695"/>
                      <a:gd name="connsiteX2" fmla="*/ 2369816 w 2369816"/>
                      <a:gd name="connsiteY2" fmla="*/ 759478 h 2092695"/>
                      <a:gd name="connsiteX3" fmla="*/ 2135778 w 2369816"/>
                      <a:gd name="connsiteY3" fmla="*/ 1688835 h 2092695"/>
                      <a:gd name="connsiteX4" fmla="*/ 310238 w 2369816"/>
                      <a:gd name="connsiteY4" fmla="*/ 2092695 h 2092695"/>
                      <a:gd name="connsiteX5" fmla="*/ 0 w 2369816"/>
                      <a:gd name="connsiteY5" fmla="*/ 767098 h 2092695"/>
                      <a:gd name="connsiteX0" fmla="*/ 0 w 2369816"/>
                      <a:gd name="connsiteY0" fmla="*/ 744238 h 2069835"/>
                      <a:gd name="connsiteX1" fmla="*/ 1047748 w 2369816"/>
                      <a:gd name="connsiteY1" fmla="*/ 0 h 2069835"/>
                      <a:gd name="connsiteX2" fmla="*/ 2369816 w 2369816"/>
                      <a:gd name="connsiteY2" fmla="*/ 736618 h 2069835"/>
                      <a:gd name="connsiteX3" fmla="*/ 2135778 w 2369816"/>
                      <a:gd name="connsiteY3" fmla="*/ 1665975 h 2069835"/>
                      <a:gd name="connsiteX4" fmla="*/ 310238 w 2369816"/>
                      <a:gd name="connsiteY4" fmla="*/ 2069835 h 2069835"/>
                      <a:gd name="connsiteX5" fmla="*/ 0 w 236981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35778 w 2362196"/>
                      <a:gd name="connsiteY3" fmla="*/ 166597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05298 w 2362196"/>
                      <a:gd name="connsiteY3" fmla="*/ 163549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05298 w 2362196"/>
                      <a:gd name="connsiteY3" fmla="*/ 163549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20538 w 2362196"/>
                      <a:gd name="connsiteY3" fmla="*/ 162025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62196" h="2008875">
                        <a:moveTo>
                          <a:pt x="0" y="744238"/>
                        </a:moveTo>
                        <a:lnTo>
                          <a:pt x="1047748" y="0"/>
                        </a:lnTo>
                        <a:lnTo>
                          <a:pt x="2362196" y="759478"/>
                        </a:lnTo>
                        <a:lnTo>
                          <a:pt x="2120538" y="1620255"/>
                        </a:lnTo>
                        <a:lnTo>
                          <a:pt x="294998" y="2008875"/>
                        </a:lnTo>
                        <a:lnTo>
                          <a:pt x="0" y="744238"/>
                        </a:lnTo>
                        <a:close/>
                      </a:path>
                    </a:pathLst>
                  </a:custGeom>
                  <a:blipFill>
                    <a:blip r:embed="rId4"/>
                    <a:stretch>
                      <a:fillRect/>
                    </a:stretch>
                  </a:blipFill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C73BFE-74C9-0B47-E3C8-5AB003E92AA9}"/>
                  </a:ext>
                </a:extLst>
              </p:cNvPr>
              <p:cNvGrpSpPr/>
              <p:nvPr/>
            </p:nvGrpSpPr>
            <p:grpSpPr>
              <a:xfrm>
                <a:off x="5385422" y="1924386"/>
                <a:ext cx="1766176" cy="1525738"/>
                <a:chOff x="6806268" y="2052392"/>
                <a:chExt cx="1443207" cy="1246732"/>
              </a:xfrm>
              <a:grpFill/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14BCB58-2A3B-68DE-CF4C-05DAF1D5CF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6268" y="2464475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073D5AA-60D1-C4D4-699F-9F68F8A1E9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78235" y="2052392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DCB0D9D-E6DE-E141-AB6D-71226F45E6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03171" y="2474939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F72DCD4A-651F-2417-6D6A-2AF9324D48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9853" y="3152820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F5D3CCC-B6AA-F901-2721-A8C4E9DC78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75511" y="2941293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2F68A4-AE24-5F00-CD68-163C83753F07}"/>
              </a:ext>
            </a:extLst>
          </p:cNvPr>
          <p:cNvGrpSpPr/>
          <p:nvPr/>
        </p:nvGrpSpPr>
        <p:grpSpPr>
          <a:xfrm>
            <a:off x="3429726" y="1768707"/>
            <a:ext cx="4463205" cy="2259752"/>
            <a:chOff x="3429726" y="1768707"/>
            <a:chExt cx="4463205" cy="22597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B3311E-A565-2E7F-C5F9-05B1681EA147}"/>
                </a:ext>
              </a:extLst>
            </p:cNvPr>
            <p:cNvSpPr txBox="1"/>
            <p:nvPr/>
          </p:nvSpPr>
          <p:spPr>
            <a:xfrm>
              <a:off x="3429726" y="2636973"/>
              <a:ext cx="996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implies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9ACECB07-4185-05D3-22BE-8753E9806BC9}"/>
                    </a:ext>
                  </a:extLst>
                </p:cNvPr>
                <p:cNvSpPr/>
                <p:nvPr/>
              </p:nvSpPr>
              <p:spPr>
                <a:xfrm>
                  <a:off x="4416536" y="1768707"/>
                  <a:ext cx="3476395" cy="2259752"/>
                </a:xfrm>
                <a:prstGeom prst="round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bIns="137160" rtlCol="0" anchor="b" anchorCtr="0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is </a:t>
                  </a:r>
                  <a:r>
                    <a:rPr lang="en-US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 the same linear region </a:t>
                  </a:r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i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9ACECB07-4185-05D3-22BE-8753E9806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6536" y="1768707"/>
                  <a:ext cx="3476395" cy="225975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Pentagon same linear region">
                  <a:extLst>
                    <a:ext uri="{FF2B5EF4-FFF2-40B4-BE49-F238E27FC236}">
                      <a16:creationId xmlns:a16="http://schemas.microsoft.com/office/drawing/2014/main" id="{03828B68-73D4-4610-6A19-D149A0821F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1884" y="2006637"/>
                  <a:ext cx="1439172" cy="1223910"/>
                </a:xfrm>
                <a:custGeom>
                  <a:avLst/>
                  <a:gdLst>
                    <a:gd name="connsiteX0" fmla="*/ 2 w 1424940"/>
                    <a:gd name="connsiteY0" fmla="*/ 546118 h 1429759"/>
                    <a:gd name="connsiteX1" fmla="*/ 712470 w 1424940"/>
                    <a:gd name="connsiteY1" fmla="*/ 0 h 1429759"/>
                    <a:gd name="connsiteX2" fmla="*/ 1424938 w 1424940"/>
                    <a:gd name="connsiteY2" fmla="*/ 546118 h 1429759"/>
                    <a:gd name="connsiteX3" fmla="*/ 1152800 w 1424940"/>
                    <a:gd name="connsiteY3" fmla="*/ 1429755 h 1429759"/>
                    <a:gd name="connsiteX4" fmla="*/ 272140 w 1424940"/>
                    <a:gd name="connsiteY4" fmla="*/ 1429755 h 1429759"/>
                    <a:gd name="connsiteX5" fmla="*/ 2 w 1424940"/>
                    <a:gd name="connsiteY5" fmla="*/ 546118 h 1429759"/>
                    <a:gd name="connsiteX0" fmla="*/ 0 w 1744976"/>
                    <a:gd name="connsiteY0" fmla="*/ 439438 h 1429755"/>
                    <a:gd name="connsiteX1" fmla="*/ 1032508 w 1744976"/>
                    <a:gd name="connsiteY1" fmla="*/ 0 h 1429755"/>
                    <a:gd name="connsiteX2" fmla="*/ 1744976 w 1744976"/>
                    <a:gd name="connsiteY2" fmla="*/ 546118 h 1429755"/>
                    <a:gd name="connsiteX3" fmla="*/ 1472838 w 1744976"/>
                    <a:gd name="connsiteY3" fmla="*/ 1429755 h 1429755"/>
                    <a:gd name="connsiteX4" fmla="*/ 592178 w 1744976"/>
                    <a:gd name="connsiteY4" fmla="*/ 1429755 h 1429755"/>
                    <a:gd name="connsiteX5" fmla="*/ 0 w 1744976"/>
                    <a:gd name="connsiteY5" fmla="*/ 439438 h 1429755"/>
                    <a:gd name="connsiteX0" fmla="*/ 0 w 1897376"/>
                    <a:gd name="connsiteY0" fmla="*/ 386098 h 1429755"/>
                    <a:gd name="connsiteX1" fmla="*/ 1184908 w 1897376"/>
                    <a:gd name="connsiteY1" fmla="*/ 0 h 1429755"/>
                    <a:gd name="connsiteX2" fmla="*/ 1897376 w 1897376"/>
                    <a:gd name="connsiteY2" fmla="*/ 546118 h 1429755"/>
                    <a:gd name="connsiteX3" fmla="*/ 1625238 w 1897376"/>
                    <a:gd name="connsiteY3" fmla="*/ 1429755 h 1429755"/>
                    <a:gd name="connsiteX4" fmla="*/ 744578 w 1897376"/>
                    <a:gd name="connsiteY4" fmla="*/ 1429755 h 1429755"/>
                    <a:gd name="connsiteX5" fmla="*/ 0 w 1897376"/>
                    <a:gd name="connsiteY5" fmla="*/ 386098 h 1429755"/>
                    <a:gd name="connsiteX0" fmla="*/ 0 w 1897376"/>
                    <a:gd name="connsiteY0" fmla="*/ 767098 h 1810755"/>
                    <a:gd name="connsiteX1" fmla="*/ 1070608 w 1897376"/>
                    <a:gd name="connsiteY1" fmla="*/ 0 h 1810755"/>
                    <a:gd name="connsiteX2" fmla="*/ 1897376 w 1897376"/>
                    <a:gd name="connsiteY2" fmla="*/ 927118 h 1810755"/>
                    <a:gd name="connsiteX3" fmla="*/ 1625238 w 1897376"/>
                    <a:gd name="connsiteY3" fmla="*/ 1810755 h 1810755"/>
                    <a:gd name="connsiteX4" fmla="*/ 744578 w 1897376"/>
                    <a:gd name="connsiteY4" fmla="*/ 1810755 h 1810755"/>
                    <a:gd name="connsiteX5" fmla="*/ 0 w 189737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1625238 w 2369816"/>
                    <a:gd name="connsiteY3" fmla="*/ 181075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2135778 w 2369816"/>
                    <a:gd name="connsiteY3" fmla="*/ 168883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2092695"/>
                    <a:gd name="connsiteX1" fmla="*/ 1070608 w 2369816"/>
                    <a:gd name="connsiteY1" fmla="*/ 0 h 2092695"/>
                    <a:gd name="connsiteX2" fmla="*/ 2369816 w 2369816"/>
                    <a:gd name="connsiteY2" fmla="*/ 759478 h 2092695"/>
                    <a:gd name="connsiteX3" fmla="*/ 2135778 w 2369816"/>
                    <a:gd name="connsiteY3" fmla="*/ 1688835 h 2092695"/>
                    <a:gd name="connsiteX4" fmla="*/ 310238 w 2369816"/>
                    <a:gd name="connsiteY4" fmla="*/ 2092695 h 2092695"/>
                    <a:gd name="connsiteX5" fmla="*/ 0 w 2369816"/>
                    <a:gd name="connsiteY5" fmla="*/ 767098 h 2092695"/>
                    <a:gd name="connsiteX0" fmla="*/ 0 w 2369816"/>
                    <a:gd name="connsiteY0" fmla="*/ 744238 h 2069835"/>
                    <a:gd name="connsiteX1" fmla="*/ 1047748 w 2369816"/>
                    <a:gd name="connsiteY1" fmla="*/ 0 h 2069835"/>
                    <a:gd name="connsiteX2" fmla="*/ 2369816 w 2369816"/>
                    <a:gd name="connsiteY2" fmla="*/ 736618 h 2069835"/>
                    <a:gd name="connsiteX3" fmla="*/ 2135778 w 2369816"/>
                    <a:gd name="connsiteY3" fmla="*/ 1665975 h 2069835"/>
                    <a:gd name="connsiteX4" fmla="*/ 310238 w 2369816"/>
                    <a:gd name="connsiteY4" fmla="*/ 2069835 h 2069835"/>
                    <a:gd name="connsiteX5" fmla="*/ 0 w 236981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35778 w 2362196"/>
                    <a:gd name="connsiteY3" fmla="*/ 166597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05298 w 2362196"/>
                    <a:gd name="connsiteY3" fmla="*/ 163549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05298 w 2362196"/>
                    <a:gd name="connsiteY3" fmla="*/ 163549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20538 w 2362196"/>
                    <a:gd name="connsiteY3" fmla="*/ 162025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2196" h="2008875">
                      <a:moveTo>
                        <a:pt x="0" y="744238"/>
                      </a:moveTo>
                      <a:lnTo>
                        <a:pt x="1047748" y="0"/>
                      </a:lnTo>
                      <a:lnTo>
                        <a:pt x="2362196" y="759478"/>
                      </a:lnTo>
                      <a:lnTo>
                        <a:pt x="2120538" y="1620255"/>
                      </a:lnTo>
                      <a:lnTo>
                        <a:pt x="294998" y="2008875"/>
                      </a:lnTo>
                      <a:lnTo>
                        <a:pt x="0" y="744238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Polytope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0" name="Pentagon same linear region">
                  <a:extLst>
                    <a:ext uri="{FF2B5EF4-FFF2-40B4-BE49-F238E27FC236}">
                      <a16:creationId xmlns:a16="http://schemas.microsoft.com/office/drawing/2014/main" id="{03828B68-73D4-4610-6A19-D149A0821F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884" y="2006637"/>
                  <a:ext cx="1439172" cy="1223910"/>
                </a:xfrm>
                <a:custGeom>
                  <a:avLst/>
                  <a:gdLst>
                    <a:gd name="connsiteX0" fmla="*/ 2 w 1424940"/>
                    <a:gd name="connsiteY0" fmla="*/ 546118 h 1429759"/>
                    <a:gd name="connsiteX1" fmla="*/ 712470 w 1424940"/>
                    <a:gd name="connsiteY1" fmla="*/ 0 h 1429759"/>
                    <a:gd name="connsiteX2" fmla="*/ 1424938 w 1424940"/>
                    <a:gd name="connsiteY2" fmla="*/ 546118 h 1429759"/>
                    <a:gd name="connsiteX3" fmla="*/ 1152800 w 1424940"/>
                    <a:gd name="connsiteY3" fmla="*/ 1429755 h 1429759"/>
                    <a:gd name="connsiteX4" fmla="*/ 272140 w 1424940"/>
                    <a:gd name="connsiteY4" fmla="*/ 1429755 h 1429759"/>
                    <a:gd name="connsiteX5" fmla="*/ 2 w 1424940"/>
                    <a:gd name="connsiteY5" fmla="*/ 546118 h 1429759"/>
                    <a:gd name="connsiteX0" fmla="*/ 0 w 1744976"/>
                    <a:gd name="connsiteY0" fmla="*/ 439438 h 1429755"/>
                    <a:gd name="connsiteX1" fmla="*/ 1032508 w 1744976"/>
                    <a:gd name="connsiteY1" fmla="*/ 0 h 1429755"/>
                    <a:gd name="connsiteX2" fmla="*/ 1744976 w 1744976"/>
                    <a:gd name="connsiteY2" fmla="*/ 546118 h 1429755"/>
                    <a:gd name="connsiteX3" fmla="*/ 1472838 w 1744976"/>
                    <a:gd name="connsiteY3" fmla="*/ 1429755 h 1429755"/>
                    <a:gd name="connsiteX4" fmla="*/ 592178 w 1744976"/>
                    <a:gd name="connsiteY4" fmla="*/ 1429755 h 1429755"/>
                    <a:gd name="connsiteX5" fmla="*/ 0 w 1744976"/>
                    <a:gd name="connsiteY5" fmla="*/ 439438 h 1429755"/>
                    <a:gd name="connsiteX0" fmla="*/ 0 w 1897376"/>
                    <a:gd name="connsiteY0" fmla="*/ 386098 h 1429755"/>
                    <a:gd name="connsiteX1" fmla="*/ 1184908 w 1897376"/>
                    <a:gd name="connsiteY1" fmla="*/ 0 h 1429755"/>
                    <a:gd name="connsiteX2" fmla="*/ 1897376 w 1897376"/>
                    <a:gd name="connsiteY2" fmla="*/ 546118 h 1429755"/>
                    <a:gd name="connsiteX3" fmla="*/ 1625238 w 1897376"/>
                    <a:gd name="connsiteY3" fmla="*/ 1429755 h 1429755"/>
                    <a:gd name="connsiteX4" fmla="*/ 744578 w 1897376"/>
                    <a:gd name="connsiteY4" fmla="*/ 1429755 h 1429755"/>
                    <a:gd name="connsiteX5" fmla="*/ 0 w 1897376"/>
                    <a:gd name="connsiteY5" fmla="*/ 386098 h 1429755"/>
                    <a:gd name="connsiteX0" fmla="*/ 0 w 1897376"/>
                    <a:gd name="connsiteY0" fmla="*/ 767098 h 1810755"/>
                    <a:gd name="connsiteX1" fmla="*/ 1070608 w 1897376"/>
                    <a:gd name="connsiteY1" fmla="*/ 0 h 1810755"/>
                    <a:gd name="connsiteX2" fmla="*/ 1897376 w 1897376"/>
                    <a:gd name="connsiteY2" fmla="*/ 927118 h 1810755"/>
                    <a:gd name="connsiteX3" fmla="*/ 1625238 w 1897376"/>
                    <a:gd name="connsiteY3" fmla="*/ 1810755 h 1810755"/>
                    <a:gd name="connsiteX4" fmla="*/ 744578 w 1897376"/>
                    <a:gd name="connsiteY4" fmla="*/ 1810755 h 1810755"/>
                    <a:gd name="connsiteX5" fmla="*/ 0 w 189737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1625238 w 2369816"/>
                    <a:gd name="connsiteY3" fmla="*/ 181075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2135778 w 2369816"/>
                    <a:gd name="connsiteY3" fmla="*/ 168883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2092695"/>
                    <a:gd name="connsiteX1" fmla="*/ 1070608 w 2369816"/>
                    <a:gd name="connsiteY1" fmla="*/ 0 h 2092695"/>
                    <a:gd name="connsiteX2" fmla="*/ 2369816 w 2369816"/>
                    <a:gd name="connsiteY2" fmla="*/ 759478 h 2092695"/>
                    <a:gd name="connsiteX3" fmla="*/ 2135778 w 2369816"/>
                    <a:gd name="connsiteY3" fmla="*/ 1688835 h 2092695"/>
                    <a:gd name="connsiteX4" fmla="*/ 310238 w 2369816"/>
                    <a:gd name="connsiteY4" fmla="*/ 2092695 h 2092695"/>
                    <a:gd name="connsiteX5" fmla="*/ 0 w 2369816"/>
                    <a:gd name="connsiteY5" fmla="*/ 767098 h 2092695"/>
                    <a:gd name="connsiteX0" fmla="*/ 0 w 2369816"/>
                    <a:gd name="connsiteY0" fmla="*/ 744238 h 2069835"/>
                    <a:gd name="connsiteX1" fmla="*/ 1047748 w 2369816"/>
                    <a:gd name="connsiteY1" fmla="*/ 0 h 2069835"/>
                    <a:gd name="connsiteX2" fmla="*/ 2369816 w 2369816"/>
                    <a:gd name="connsiteY2" fmla="*/ 736618 h 2069835"/>
                    <a:gd name="connsiteX3" fmla="*/ 2135778 w 2369816"/>
                    <a:gd name="connsiteY3" fmla="*/ 1665975 h 2069835"/>
                    <a:gd name="connsiteX4" fmla="*/ 310238 w 2369816"/>
                    <a:gd name="connsiteY4" fmla="*/ 2069835 h 2069835"/>
                    <a:gd name="connsiteX5" fmla="*/ 0 w 236981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35778 w 2362196"/>
                    <a:gd name="connsiteY3" fmla="*/ 166597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05298 w 2362196"/>
                    <a:gd name="connsiteY3" fmla="*/ 163549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05298 w 2362196"/>
                    <a:gd name="connsiteY3" fmla="*/ 163549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20538 w 2362196"/>
                    <a:gd name="connsiteY3" fmla="*/ 162025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2196" h="2008875">
                      <a:moveTo>
                        <a:pt x="0" y="744238"/>
                      </a:moveTo>
                      <a:lnTo>
                        <a:pt x="1047748" y="0"/>
                      </a:lnTo>
                      <a:lnTo>
                        <a:pt x="2362196" y="759478"/>
                      </a:lnTo>
                      <a:lnTo>
                        <a:pt x="2120538" y="1620255"/>
                      </a:lnTo>
                      <a:lnTo>
                        <a:pt x="294998" y="2008875"/>
                      </a:lnTo>
                      <a:lnTo>
                        <a:pt x="0" y="744238"/>
                      </a:lnTo>
                      <a:close/>
                    </a:path>
                  </a:pathLst>
                </a:cu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750B04-F574-5E4A-F1FC-1B815BD4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Provable Polytope Repair: Key Insights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510937-6F54-4B5E-A213-74FBB76E49BA}"/>
              </a:ext>
            </a:extLst>
          </p:cNvPr>
          <p:cNvGrpSpPr/>
          <p:nvPr/>
        </p:nvGrpSpPr>
        <p:grpSpPr>
          <a:xfrm>
            <a:off x="293855" y="1768091"/>
            <a:ext cx="4132230" cy="2260984"/>
            <a:chOff x="293855" y="1768091"/>
            <a:chExt cx="4132230" cy="22609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1926BC-06F6-5B05-AA01-CC46159203C3}"/>
                </a:ext>
              </a:extLst>
            </p:cNvPr>
            <p:cNvSpPr txBox="1"/>
            <p:nvPr/>
          </p:nvSpPr>
          <p:spPr>
            <a:xfrm>
              <a:off x="3429726" y="2698528"/>
              <a:ext cx="996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A1CE77E9-E28D-23E7-BCE2-5C3A9755AF51}"/>
                    </a:ext>
                  </a:extLst>
                </p:cNvPr>
                <p:cNvSpPr/>
                <p:nvPr/>
              </p:nvSpPr>
              <p:spPr>
                <a:xfrm>
                  <a:off x="293855" y="1768091"/>
                  <a:ext cx="3145420" cy="2260984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tlCol="0" anchor="b" anchorCtr="0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Constrain all vertices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of 𝑃 to have the same </a:t>
                  </a:r>
                  <a:r>
                    <a:rPr lang="en-US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activation state</a:t>
                  </a:r>
                </a:p>
              </p:txBody>
            </p:sp>
          </mc:Choice>
          <mc:Fallback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A1CE77E9-E28D-23E7-BCE2-5C3A9755AF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55" y="1768091"/>
                  <a:ext cx="3145420" cy="2260984"/>
                </a:xfrm>
                <a:prstGeom prst="roundRect">
                  <a:avLst/>
                </a:prstGeom>
                <a:blipFill>
                  <a:blip r:embed="rId7"/>
                  <a:stretch>
                    <a:fillRect l="-39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BD99E21-F0D2-966E-7C1B-EE6F5C98AF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95" y="1925798"/>
              <a:ext cx="1609941" cy="1390772"/>
              <a:chOff x="5385422" y="1924386"/>
              <a:chExt cx="1766176" cy="152573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Pentagon same linear region">
                    <a:extLst>
                      <a:ext uri="{FF2B5EF4-FFF2-40B4-BE49-F238E27FC236}">
                        <a16:creationId xmlns:a16="http://schemas.microsoft.com/office/drawing/2014/main" id="{3D480802-BE92-FCB8-163E-9299F6F078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75512" y="2013745"/>
                    <a:ext cx="1578835" cy="1342683"/>
                  </a:xfrm>
                  <a:custGeom>
                    <a:avLst/>
                    <a:gdLst>
                      <a:gd name="connsiteX0" fmla="*/ 2 w 1424940"/>
                      <a:gd name="connsiteY0" fmla="*/ 546118 h 1429759"/>
                      <a:gd name="connsiteX1" fmla="*/ 712470 w 1424940"/>
                      <a:gd name="connsiteY1" fmla="*/ 0 h 1429759"/>
                      <a:gd name="connsiteX2" fmla="*/ 1424938 w 1424940"/>
                      <a:gd name="connsiteY2" fmla="*/ 546118 h 1429759"/>
                      <a:gd name="connsiteX3" fmla="*/ 1152800 w 1424940"/>
                      <a:gd name="connsiteY3" fmla="*/ 1429755 h 1429759"/>
                      <a:gd name="connsiteX4" fmla="*/ 272140 w 1424940"/>
                      <a:gd name="connsiteY4" fmla="*/ 1429755 h 1429759"/>
                      <a:gd name="connsiteX5" fmla="*/ 2 w 1424940"/>
                      <a:gd name="connsiteY5" fmla="*/ 546118 h 1429759"/>
                      <a:gd name="connsiteX0" fmla="*/ 0 w 1744976"/>
                      <a:gd name="connsiteY0" fmla="*/ 439438 h 1429755"/>
                      <a:gd name="connsiteX1" fmla="*/ 1032508 w 1744976"/>
                      <a:gd name="connsiteY1" fmla="*/ 0 h 1429755"/>
                      <a:gd name="connsiteX2" fmla="*/ 1744976 w 1744976"/>
                      <a:gd name="connsiteY2" fmla="*/ 546118 h 1429755"/>
                      <a:gd name="connsiteX3" fmla="*/ 1472838 w 1744976"/>
                      <a:gd name="connsiteY3" fmla="*/ 1429755 h 1429755"/>
                      <a:gd name="connsiteX4" fmla="*/ 592178 w 1744976"/>
                      <a:gd name="connsiteY4" fmla="*/ 1429755 h 1429755"/>
                      <a:gd name="connsiteX5" fmla="*/ 0 w 1744976"/>
                      <a:gd name="connsiteY5" fmla="*/ 439438 h 1429755"/>
                      <a:gd name="connsiteX0" fmla="*/ 0 w 1897376"/>
                      <a:gd name="connsiteY0" fmla="*/ 386098 h 1429755"/>
                      <a:gd name="connsiteX1" fmla="*/ 1184908 w 1897376"/>
                      <a:gd name="connsiteY1" fmla="*/ 0 h 1429755"/>
                      <a:gd name="connsiteX2" fmla="*/ 1897376 w 1897376"/>
                      <a:gd name="connsiteY2" fmla="*/ 546118 h 1429755"/>
                      <a:gd name="connsiteX3" fmla="*/ 1625238 w 1897376"/>
                      <a:gd name="connsiteY3" fmla="*/ 1429755 h 1429755"/>
                      <a:gd name="connsiteX4" fmla="*/ 744578 w 1897376"/>
                      <a:gd name="connsiteY4" fmla="*/ 1429755 h 1429755"/>
                      <a:gd name="connsiteX5" fmla="*/ 0 w 1897376"/>
                      <a:gd name="connsiteY5" fmla="*/ 386098 h 1429755"/>
                      <a:gd name="connsiteX0" fmla="*/ 0 w 1897376"/>
                      <a:gd name="connsiteY0" fmla="*/ 767098 h 1810755"/>
                      <a:gd name="connsiteX1" fmla="*/ 1070608 w 1897376"/>
                      <a:gd name="connsiteY1" fmla="*/ 0 h 1810755"/>
                      <a:gd name="connsiteX2" fmla="*/ 1897376 w 1897376"/>
                      <a:gd name="connsiteY2" fmla="*/ 927118 h 1810755"/>
                      <a:gd name="connsiteX3" fmla="*/ 1625238 w 1897376"/>
                      <a:gd name="connsiteY3" fmla="*/ 1810755 h 1810755"/>
                      <a:gd name="connsiteX4" fmla="*/ 744578 w 1897376"/>
                      <a:gd name="connsiteY4" fmla="*/ 1810755 h 1810755"/>
                      <a:gd name="connsiteX5" fmla="*/ 0 w 189737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1625238 w 2369816"/>
                      <a:gd name="connsiteY3" fmla="*/ 181075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2135778 w 2369816"/>
                      <a:gd name="connsiteY3" fmla="*/ 168883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2092695"/>
                      <a:gd name="connsiteX1" fmla="*/ 1070608 w 2369816"/>
                      <a:gd name="connsiteY1" fmla="*/ 0 h 2092695"/>
                      <a:gd name="connsiteX2" fmla="*/ 2369816 w 2369816"/>
                      <a:gd name="connsiteY2" fmla="*/ 759478 h 2092695"/>
                      <a:gd name="connsiteX3" fmla="*/ 2135778 w 2369816"/>
                      <a:gd name="connsiteY3" fmla="*/ 1688835 h 2092695"/>
                      <a:gd name="connsiteX4" fmla="*/ 310238 w 2369816"/>
                      <a:gd name="connsiteY4" fmla="*/ 2092695 h 2092695"/>
                      <a:gd name="connsiteX5" fmla="*/ 0 w 2369816"/>
                      <a:gd name="connsiteY5" fmla="*/ 767098 h 2092695"/>
                      <a:gd name="connsiteX0" fmla="*/ 0 w 2369816"/>
                      <a:gd name="connsiteY0" fmla="*/ 744238 h 2069835"/>
                      <a:gd name="connsiteX1" fmla="*/ 1047748 w 2369816"/>
                      <a:gd name="connsiteY1" fmla="*/ 0 h 2069835"/>
                      <a:gd name="connsiteX2" fmla="*/ 2369816 w 2369816"/>
                      <a:gd name="connsiteY2" fmla="*/ 736618 h 2069835"/>
                      <a:gd name="connsiteX3" fmla="*/ 2135778 w 2369816"/>
                      <a:gd name="connsiteY3" fmla="*/ 1665975 h 2069835"/>
                      <a:gd name="connsiteX4" fmla="*/ 310238 w 2369816"/>
                      <a:gd name="connsiteY4" fmla="*/ 2069835 h 2069835"/>
                      <a:gd name="connsiteX5" fmla="*/ 0 w 236981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35778 w 2362196"/>
                      <a:gd name="connsiteY3" fmla="*/ 166597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05298 w 2362196"/>
                      <a:gd name="connsiteY3" fmla="*/ 163549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05298 w 2362196"/>
                      <a:gd name="connsiteY3" fmla="*/ 163549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20538 w 2362196"/>
                      <a:gd name="connsiteY3" fmla="*/ 162025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62196" h="2008875">
                        <a:moveTo>
                          <a:pt x="0" y="744238"/>
                        </a:moveTo>
                        <a:lnTo>
                          <a:pt x="1047748" y="0"/>
                        </a:lnTo>
                        <a:lnTo>
                          <a:pt x="2362196" y="759478"/>
                        </a:lnTo>
                        <a:lnTo>
                          <a:pt x="2120538" y="1620255"/>
                        </a:lnTo>
                        <a:lnTo>
                          <a:pt x="294998" y="2008875"/>
                        </a:lnTo>
                        <a:lnTo>
                          <a:pt x="0" y="74423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Vertices </a:t>
                    </a:r>
                    <a:r>
                      <a:rPr 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of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a14:m>
                    <a:endPara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67" name="Pentagon same linear region">
                    <a:extLst>
                      <a:ext uri="{FF2B5EF4-FFF2-40B4-BE49-F238E27FC236}">
                        <a16:creationId xmlns:a16="http://schemas.microsoft.com/office/drawing/2014/main" id="{3D480802-BE92-FCB8-163E-9299F6F078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5512" y="2013745"/>
                    <a:ext cx="1578835" cy="1342683"/>
                  </a:xfrm>
                  <a:custGeom>
                    <a:avLst/>
                    <a:gdLst>
                      <a:gd name="connsiteX0" fmla="*/ 2 w 1424940"/>
                      <a:gd name="connsiteY0" fmla="*/ 546118 h 1429759"/>
                      <a:gd name="connsiteX1" fmla="*/ 712470 w 1424940"/>
                      <a:gd name="connsiteY1" fmla="*/ 0 h 1429759"/>
                      <a:gd name="connsiteX2" fmla="*/ 1424938 w 1424940"/>
                      <a:gd name="connsiteY2" fmla="*/ 546118 h 1429759"/>
                      <a:gd name="connsiteX3" fmla="*/ 1152800 w 1424940"/>
                      <a:gd name="connsiteY3" fmla="*/ 1429755 h 1429759"/>
                      <a:gd name="connsiteX4" fmla="*/ 272140 w 1424940"/>
                      <a:gd name="connsiteY4" fmla="*/ 1429755 h 1429759"/>
                      <a:gd name="connsiteX5" fmla="*/ 2 w 1424940"/>
                      <a:gd name="connsiteY5" fmla="*/ 546118 h 1429759"/>
                      <a:gd name="connsiteX0" fmla="*/ 0 w 1744976"/>
                      <a:gd name="connsiteY0" fmla="*/ 439438 h 1429755"/>
                      <a:gd name="connsiteX1" fmla="*/ 1032508 w 1744976"/>
                      <a:gd name="connsiteY1" fmla="*/ 0 h 1429755"/>
                      <a:gd name="connsiteX2" fmla="*/ 1744976 w 1744976"/>
                      <a:gd name="connsiteY2" fmla="*/ 546118 h 1429755"/>
                      <a:gd name="connsiteX3" fmla="*/ 1472838 w 1744976"/>
                      <a:gd name="connsiteY3" fmla="*/ 1429755 h 1429755"/>
                      <a:gd name="connsiteX4" fmla="*/ 592178 w 1744976"/>
                      <a:gd name="connsiteY4" fmla="*/ 1429755 h 1429755"/>
                      <a:gd name="connsiteX5" fmla="*/ 0 w 1744976"/>
                      <a:gd name="connsiteY5" fmla="*/ 439438 h 1429755"/>
                      <a:gd name="connsiteX0" fmla="*/ 0 w 1897376"/>
                      <a:gd name="connsiteY0" fmla="*/ 386098 h 1429755"/>
                      <a:gd name="connsiteX1" fmla="*/ 1184908 w 1897376"/>
                      <a:gd name="connsiteY1" fmla="*/ 0 h 1429755"/>
                      <a:gd name="connsiteX2" fmla="*/ 1897376 w 1897376"/>
                      <a:gd name="connsiteY2" fmla="*/ 546118 h 1429755"/>
                      <a:gd name="connsiteX3" fmla="*/ 1625238 w 1897376"/>
                      <a:gd name="connsiteY3" fmla="*/ 1429755 h 1429755"/>
                      <a:gd name="connsiteX4" fmla="*/ 744578 w 1897376"/>
                      <a:gd name="connsiteY4" fmla="*/ 1429755 h 1429755"/>
                      <a:gd name="connsiteX5" fmla="*/ 0 w 1897376"/>
                      <a:gd name="connsiteY5" fmla="*/ 386098 h 1429755"/>
                      <a:gd name="connsiteX0" fmla="*/ 0 w 1897376"/>
                      <a:gd name="connsiteY0" fmla="*/ 767098 h 1810755"/>
                      <a:gd name="connsiteX1" fmla="*/ 1070608 w 1897376"/>
                      <a:gd name="connsiteY1" fmla="*/ 0 h 1810755"/>
                      <a:gd name="connsiteX2" fmla="*/ 1897376 w 1897376"/>
                      <a:gd name="connsiteY2" fmla="*/ 927118 h 1810755"/>
                      <a:gd name="connsiteX3" fmla="*/ 1625238 w 1897376"/>
                      <a:gd name="connsiteY3" fmla="*/ 1810755 h 1810755"/>
                      <a:gd name="connsiteX4" fmla="*/ 744578 w 1897376"/>
                      <a:gd name="connsiteY4" fmla="*/ 1810755 h 1810755"/>
                      <a:gd name="connsiteX5" fmla="*/ 0 w 189737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1625238 w 2369816"/>
                      <a:gd name="connsiteY3" fmla="*/ 181075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2135778 w 2369816"/>
                      <a:gd name="connsiteY3" fmla="*/ 168883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2092695"/>
                      <a:gd name="connsiteX1" fmla="*/ 1070608 w 2369816"/>
                      <a:gd name="connsiteY1" fmla="*/ 0 h 2092695"/>
                      <a:gd name="connsiteX2" fmla="*/ 2369816 w 2369816"/>
                      <a:gd name="connsiteY2" fmla="*/ 759478 h 2092695"/>
                      <a:gd name="connsiteX3" fmla="*/ 2135778 w 2369816"/>
                      <a:gd name="connsiteY3" fmla="*/ 1688835 h 2092695"/>
                      <a:gd name="connsiteX4" fmla="*/ 310238 w 2369816"/>
                      <a:gd name="connsiteY4" fmla="*/ 2092695 h 2092695"/>
                      <a:gd name="connsiteX5" fmla="*/ 0 w 2369816"/>
                      <a:gd name="connsiteY5" fmla="*/ 767098 h 2092695"/>
                      <a:gd name="connsiteX0" fmla="*/ 0 w 2369816"/>
                      <a:gd name="connsiteY0" fmla="*/ 744238 h 2069835"/>
                      <a:gd name="connsiteX1" fmla="*/ 1047748 w 2369816"/>
                      <a:gd name="connsiteY1" fmla="*/ 0 h 2069835"/>
                      <a:gd name="connsiteX2" fmla="*/ 2369816 w 2369816"/>
                      <a:gd name="connsiteY2" fmla="*/ 736618 h 2069835"/>
                      <a:gd name="connsiteX3" fmla="*/ 2135778 w 2369816"/>
                      <a:gd name="connsiteY3" fmla="*/ 1665975 h 2069835"/>
                      <a:gd name="connsiteX4" fmla="*/ 310238 w 2369816"/>
                      <a:gd name="connsiteY4" fmla="*/ 2069835 h 2069835"/>
                      <a:gd name="connsiteX5" fmla="*/ 0 w 236981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35778 w 2362196"/>
                      <a:gd name="connsiteY3" fmla="*/ 166597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05298 w 2362196"/>
                      <a:gd name="connsiteY3" fmla="*/ 163549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05298 w 2362196"/>
                      <a:gd name="connsiteY3" fmla="*/ 163549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20538 w 2362196"/>
                      <a:gd name="connsiteY3" fmla="*/ 162025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62196" h="2008875">
                        <a:moveTo>
                          <a:pt x="0" y="744238"/>
                        </a:moveTo>
                        <a:lnTo>
                          <a:pt x="1047748" y="0"/>
                        </a:lnTo>
                        <a:lnTo>
                          <a:pt x="2362196" y="759478"/>
                        </a:lnTo>
                        <a:lnTo>
                          <a:pt x="2120538" y="1620255"/>
                        </a:lnTo>
                        <a:lnTo>
                          <a:pt x="294998" y="2008875"/>
                        </a:lnTo>
                        <a:lnTo>
                          <a:pt x="0" y="744238"/>
                        </a:lnTo>
                        <a:close/>
                      </a:path>
                    </a:pathLst>
                  </a:custGeom>
                  <a:blipFill>
                    <a:blip r:embed="rId8"/>
                    <a:stretch>
                      <a:fillRect/>
                    </a:stretch>
                  </a:blipFill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78D40E0-23C9-7304-A1DE-4074B3F06AA5}"/>
                  </a:ext>
                </a:extLst>
              </p:cNvPr>
              <p:cNvGrpSpPr/>
              <p:nvPr/>
            </p:nvGrpSpPr>
            <p:grpSpPr>
              <a:xfrm>
                <a:off x="5385422" y="1924386"/>
                <a:ext cx="1766176" cy="1525738"/>
                <a:chOff x="6806268" y="2052392"/>
                <a:chExt cx="1443207" cy="1246732"/>
              </a:xfrm>
              <a:solidFill>
                <a:srgbClr val="0070C0"/>
              </a:solidFill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4E86831-220E-2654-17D1-837F03C54B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6268" y="2464475"/>
                  <a:ext cx="146304" cy="146304"/>
                </a:xfrm>
                <a:prstGeom prst="ellipse">
                  <a:avLst/>
                </a:prstGeom>
                <a:solidFill>
                  <a:srgbClr val="0070C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54BCBF1-9105-6864-8DB5-C238074E12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78235" y="2052392"/>
                  <a:ext cx="146304" cy="146304"/>
                </a:xfrm>
                <a:prstGeom prst="ellipse">
                  <a:avLst/>
                </a:prstGeom>
                <a:solidFill>
                  <a:srgbClr val="0070C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06CA00F-B3E3-1ED6-6D65-F36CAFD3CE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03171" y="2474939"/>
                  <a:ext cx="146304" cy="146304"/>
                </a:xfrm>
                <a:prstGeom prst="ellipse">
                  <a:avLst/>
                </a:prstGeom>
                <a:solidFill>
                  <a:srgbClr val="0070C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5F70329F-635D-2811-2660-8BE9D0AE29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9853" y="3152820"/>
                  <a:ext cx="146304" cy="146304"/>
                </a:xfrm>
                <a:prstGeom prst="ellipse">
                  <a:avLst/>
                </a:prstGeom>
                <a:solidFill>
                  <a:srgbClr val="0070C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91190C05-D0FB-FD72-CEA1-FC6FB584CD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75511" y="2941293"/>
                  <a:ext cx="146304" cy="146304"/>
                </a:xfrm>
                <a:prstGeom prst="ellipse">
                  <a:avLst/>
                </a:prstGeom>
                <a:solidFill>
                  <a:srgbClr val="0070C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5D13CF-C71A-AB8A-E97E-A2648A392752}"/>
              </a:ext>
            </a:extLst>
          </p:cNvPr>
          <p:cNvGrpSpPr/>
          <p:nvPr/>
        </p:nvGrpSpPr>
        <p:grpSpPr>
          <a:xfrm>
            <a:off x="293855" y="4319806"/>
            <a:ext cx="4132230" cy="2260984"/>
            <a:chOff x="293855" y="4319190"/>
            <a:chExt cx="4132230" cy="2260984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7AAD95-4F83-FDAA-2705-6EEC88BDE0B0}"/>
                </a:ext>
              </a:extLst>
            </p:cNvPr>
            <p:cNvSpPr txBox="1"/>
            <p:nvPr/>
          </p:nvSpPr>
          <p:spPr>
            <a:xfrm>
              <a:off x="3429726" y="5249627"/>
              <a:ext cx="996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ED13FE5D-3ADB-2B6F-F939-D29D4C8B20D2}"/>
                    </a:ext>
                  </a:extLst>
                </p:cNvPr>
                <p:cNvSpPr/>
                <p:nvPr/>
              </p:nvSpPr>
              <p:spPr>
                <a:xfrm>
                  <a:off x="293855" y="4319190"/>
                  <a:ext cx="3145420" cy="2260984"/>
                </a:xfrm>
                <a:prstGeom prst="round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tlCol="0" anchor="b" anchorCtr="0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Apply </a:t>
                  </a:r>
                  <a:r>
                    <a:rPr lang="en-US">
                      <a:solidFill>
                        <a:srgbClr val="00B05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pointwise repair </a:t>
                  </a:r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on </a:t>
                  </a:r>
                </a:p>
                <a:p>
                  <a:pPr algn="ctr"/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all vertices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to </a:t>
                  </a:r>
                  <a:r>
                    <a:rPr lang="en-US">
                      <a:solidFill>
                        <a:srgbClr val="00B05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satisfy</a:t>
                  </a:r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ED13FE5D-3ADB-2B6F-F939-D29D4C8B20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55" y="4319190"/>
                  <a:ext cx="3145420" cy="2260984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1153C27-DF28-EAC5-D384-4957C3168C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95" y="4476897"/>
              <a:ext cx="1609941" cy="1390772"/>
              <a:chOff x="5385422" y="1924386"/>
              <a:chExt cx="1766176" cy="152573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6" name="Pentagon same linear region">
                    <a:extLst>
                      <a:ext uri="{FF2B5EF4-FFF2-40B4-BE49-F238E27FC236}">
                        <a16:creationId xmlns:a16="http://schemas.microsoft.com/office/drawing/2014/main" id="{3F6FDDA0-8323-A084-0716-83ED685E79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75512" y="2013745"/>
                    <a:ext cx="1578835" cy="1342683"/>
                  </a:xfrm>
                  <a:custGeom>
                    <a:avLst/>
                    <a:gdLst>
                      <a:gd name="connsiteX0" fmla="*/ 2 w 1424940"/>
                      <a:gd name="connsiteY0" fmla="*/ 546118 h 1429759"/>
                      <a:gd name="connsiteX1" fmla="*/ 712470 w 1424940"/>
                      <a:gd name="connsiteY1" fmla="*/ 0 h 1429759"/>
                      <a:gd name="connsiteX2" fmla="*/ 1424938 w 1424940"/>
                      <a:gd name="connsiteY2" fmla="*/ 546118 h 1429759"/>
                      <a:gd name="connsiteX3" fmla="*/ 1152800 w 1424940"/>
                      <a:gd name="connsiteY3" fmla="*/ 1429755 h 1429759"/>
                      <a:gd name="connsiteX4" fmla="*/ 272140 w 1424940"/>
                      <a:gd name="connsiteY4" fmla="*/ 1429755 h 1429759"/>
                      <a:gd name="connsiteX5" fmla="*/ 2 w 1424940"/>
                      <a:gd name="connsiteY5" fmla="*/ 546118 h 1429759"/>
                      <a:gd name="connsiteX0" fmla="*/ 0 w 1744976"/>
                      <a:gd name="connsiteY0" fmla="*/ 439438 h 1429755"/>
                      <a:gd name="connsiteX1" fmla="*/ 1032508 w 1744976"/>
                      <a:gd name="connsiteY1" fmla="*/ 0 h 1429755"/>
                      <a:gd name="connsiteX2" fmla="*/ 1744976 w 1744976"/>
                      <a:gd name="connsiteY2" fmla="*/ 546118 h 1429755"/>
                      <a:gd name="connsiteX3" fmla="*/ 1472838 w 1744976"/>
                      <a:gd name="connsiteY3" fmla="*/ 1429755 h 1429755"/>
                      <a:gd name="connsiteX4" fmla="*/ 592178 w 1744976"/>
                      <a:gd name="connsiteY4" fmla="*/ 1429755 h 1429755"/>
                      <a:gd name="connsiteX5" fmla="*/ 0 w 1744976"/>
                      <a:gd name="connsiteY5" fmla="*/ 439438 h 1429755"/>
                      <a:gd name="connsiteX0" fmla="*/ 0 w 1897376"/>
                      <a:gd name="connsiteY0" fmla="*/ 386098 h 1429755"/>
                      <a:gd name="connsiteX1" fmla="*/ 1184908 w 1897376"/>
                      <a:gd name="connsiteY1" fmla="*/ 0 h 1429755"/>
                      <a:gd name="connsiteX2" fmla="*/ 1897376 w 1897376"/>
                      <a:gd name="connsiteY2" fmla="*/ 546118 h 1429755"/>
                      <a:gd name="connsiteX3" fmla="*/ 1625238 w 1897376"/>
                      <a:gd name="connsiteY3" fmla="*/ 1429755 h 1429755"/>
                      <a:gd name="connsiteX4" fmla="*/ 744578 w 1897376"/>
                      <a:gd name="connsiteY4" fmla="*/ 1429755 h 1429755"/>
                      <a:gd name="connsiteX5" fmla="*/ 0 w 1897376"/>
                      <a:gd name="connsiteY5" fmla="*/ 386098 h 1429755"/>
                      <a:gd name="connsiteX0" fmla="*/ 0 w 1897376"/>
                      <a:gd name="connsiteY0" fmla="*/ 767098 h 1810755"/>
                      <a:gd name="connsiteX1" fmla="*/ 1070608 w 1897376"/>
                      <a:gd name="connsiteY1" fmla="*/ 0 h 1810755"/>
                      <a:gd name="connsiteX2" fmla="*/ 1897376 w 1897376"/>
                      <a:gd name="connsiteY2" fmla="*/ 927118 h 1810755"/>
                      <a:gd name="connsiteX3" fmla="*/ 1625238 w 1897376"/>
                      <a:gd name="connsiteY3" fmla="*/ 1810755 h 1810755"/>
                      <a:gd name="connsiteX4" fmla="*/ 744578 w 1897376"/>
                      <a:gd name="connsiteY4" fmla="*/ 1810755 h 1810755"/>
                      <a:gd name="connsiteX5" fmla="*/ 0 w 189737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1625238 w 2369816"/>
                      <a:gd name="connsiteY3" fmla="*/ 181075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2135778 w 2369816"/>
                      <a:gd name="connsiteY3" fmla="*/ 168883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2092695"/>
                      <a:gd name="connsiteX1" fmla="*/ 1070608 w 2369816"/>
                      <a:gd name="connsiteY1" fmla="*/ 0 h 2092695"/>
                      <a:gd name="connsiteX2" fmla="*/ 2369816 w 2369816"/>
                      <a:gd name="connsiteY2" fmla="*/ 759478 h 2092695"/>
                      <a:gd name="connsiteX3" fmla="*/ 2135778 w 2369816"/>
                      <a:gd name="connsiteY3" fmla="*/ 1688835 h 2092695"/>
                      <a:gd name="connsiteX4" fmla="*/ 310238 w 2369816"/>
                      <a:gd name="connsiteY4" fmla="*/ 2092695 h 2092695"/>
                      <a:gd name="connsiteX5" fmla="*/ 0 w 2369816"/>
                      <a:gd name="connsiteY5" fmla="*/ 767098 h 2092695"/>
                      <a:gd name="connsiteX0" fmla="*/ 0 w 2369816"/>
                      <a:gd name="connsiteY0" fmla="*/ 744238 h 2069835"/>
                      <a:gd name="connsiteX1" fmla="*/ 1047748 w 2369816"/>
                      <a:gd name="connsiteY1" fmla="*/ 0 h 2069835"/>
                      <a:gd name="connsiteX2" fmla="*/ 2369816 w 2369816"/>
                      <a:gd name="connsiteY2" fmla="*/ 736618 h 2069835"/>
                      <a:gd name="connsiteX3" fmla="*/ 2135778 w 2369816"/>
                      <a:gd name="connsiteY3" fmla="*/ 1665975 h 2069835"/>
                      <a:gd name="connsiteX4" fmla="*/ 310238 w 2369816"/>
                      <a:gd name="connsiteY4" fmla="*/ 2069835 h 2069835"/>
                      <a:gd name="connsiteX5" fmla="*/ 0 w 236981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35778 w 2362196"/>
                      <a:gd name="connsiteY3" fmla="*/ 166597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05298 w 2362196"/>
                      <a:gd name="connsiteY3" fmla="*/ 163549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05298 w 2362196"/>
                      <a:gd name="connsiteY3" fmla="*/ 163549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20538 w 2362196"/>
                      <a:gd name="connsiteY3" fmla="*/ 162025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62196" h="2008875">
                        <a:moveTo>
                          <a:pt x="0" y="744238"/>
                        </a:moveTo>
                        <a:lnTo>
                          <a:pt x="1047748" y="0"/>
                        </a:lnTo>
                        <a:lnTo>
                          <a:pt x="2362196" y="759478"/>
                        </a:lnTo>
                        <a:lnTo>
                          <a:pt x="2120538" y="1620255"/>
                        </a:lnTo>
                        <a:lnTo>
                          <a:pt x="294998" y="2008875"/>
                        </a:lnTo>
                        <a:lnTo>
                          <a:pt x="0" y="744238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Vertices of 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a14:m>
                    <a:endPara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126" name="Pentagon same linear region">
                    <a:extLst>
                      <a:ext uri="{FF2B5EF4-FFF2-40B4-BE49-F238E27FC236}">
                        <a16:creationId xmlns:a16="http://schemas.microsoft.com/office/drawing/2014/main" id="{3F6FDDA0-8323-A084-0716-83ED685E79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5512" y="2013745"/>
                    <a:ext cx="1578835" cy="1342683"/>
                  </a:xfrm>
                  <a:custGeom>
                    <a:avLst/>
                    <a:gdLst>
                      <a:gd name="connsiteX0" fmla="*/ 2 w 1424940"/>
                      <a:gd name="connsiteY0" fmla="*/ 546118 h 1429759"/>
                      <a:gd name="connsiteX1" fmla="*/ 712470 w 1424940"/>
                      <a:gd name="connsiteY1" fmla="*/ 0 h 1429759"/>
                      <a:gd name="connsiteX2" fmla="*/ 1424938 w 1424940"/>
                      <a:gd name="connsiteY2" fmla="*/ 546118 h 1429759"/>
                      <a:gd name="connsiteX3" fmla="*/ 1152800 w 1424940"/>
                      <a:gd name="connsiteY3" fmla="*/ 1429755 h 1429759"/>
                      <a:gd name="connsiteX4" fmla="*/ 272140 w 1424940"/>
                      <a:gd name="connsiteY4" fmla="*/ 1429755 h 1429759"/>
                      <a:gd name="connsiteX5" fmla="*/ 2 w 1424940"/>
                      <a:gd name="connsiteY5" fmla="*/ 546118 h 1429759"/>
                      <a:gd name="connsiteX0" fmla="*/ 0 w 1744976"/>
                      <a:gd name="connsiteY0" fmla="*/ 439438 h 1429755"/>
                      <a:gd name="connsiteX1" fmla="*/ 1032508 w 1744976"/>
                      <a:gd name="connsiteY1" fmla="*/ 0 h 1429755"/>
                      <a:gd name="connsiteX2" fmla="*/ 1744976 w 1744976"/>
                      <a:gd name="connsiteY2" fmla="*/ 546118 h 1429755"/>
                      <a:gd name="connsiteX3" fmla="*/ 1472838 w 1744976"/>
                      <a:gd name="connsiteY3" fmla="*/ 1429755 h 1429755"/>
                      <a:gd name="connsiteX4" fmla="*/ 592178 w 1744976"/>
                      <a:gd name="connsiteY4" fmla="*/ 1429755 h 1429755"/>
                      <a:gd name="connsiteX5" fmla="*/ 0 w 1744976"/>
                      <a:gd name="connsiteY5" fmla="*/ 439438 h 1429755"/>
                      <a:gd name="connsiteX0" fmla="*/ 0 w 1897376"/>
                      <a:gd name="connsiteY0" fmla="*/ 386098 h 1429755"/>
                      <a:gd name="connsiteX1" fmla="*/ 1184908 w 1897376"/>
                      <a:gd name="connsiteY1" fmla="*/ 0 h 1429755"/>
                      <a:gd name="connsiteX2" fmla="*/ 1897376 w 1897376"/>
                      <a:gd name="connsiteY2" fmla="*/ 546118 h 1429755"/>
                      <a:gd name="connsiteX3" fmla="*/ 1625238 w 1897376"/>
                      <a:gd name="connsiteY3" fmla="*/ 1429755 h 1429755"/>
                      <a:gd name="connsiteX4" fmla="*/ 744578 w 1897376"/>
                      <a:gd name="connsiteY4" fmla="*/ 1429755 h 1429755"/>
                      <a:gd name="connsiteX5" fmla="*/ 0 w 1897376"/>
                      <a:gd name="connsiteY5" fmla="*/ 386098 h 1429755"/>
                      <a:gd name="connsiteX0" fmla="*/ 0 w 1897376"/>
                      <a:gd name="connsiteY0" fmla="*/ 767098 h 1810755"/>
                      <a:gd name="connsiteX1" fmla="*/ 1070608 w 1897376"/>
                      <a:gd name="connsiteY1" fmla="*/ 0 h 1810755"/>
                      <a:gd name="connsiteX2" fmla="*/ 1897376 w 1897376"/>
                      <a:gd name="connsiteY2" fmla="*/ 927118 h 1810755"/>
                      <a:gd name="connsiteX3" fmla="*/ 1625238 w 1897376"/>
                      <a:gd name="connsiteY3" fmla="*/ 1810755 h 1810755"/>
                      <a:gd name="connsiteX4" fmla="*/ 744578 w 1897376"/>
                      <a:gd name="connsiteY4" fmla="*/ 1810755 h 1810755"/>
                      <a:gd name="connsiteX5" fmla="*/ 0 w 189737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1625238 w 2369816"/>
                      <a:gd name="connsiteY3" fmla="*/ 181075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1810755"/>
                      <a:gd name="connsiteX1" fmla="*/ 1070608 w 2369816"/>
                      <a:gd name="connsiteY1" fmla="*/ 0 h 1810755"/>
                      <a:gd name="connsiteX2" fmla="*/ 2369816 w 2369816"/>
                      <a:gd name="connsiteY2" fmla="*/ 759478 h 1810755"/>
                      <a:gd name="connsiteX3" fmla="*/ 2135778 w 2369816"/>
                      <a:gd name="connsiteY3" fmla="*/ 1688835 h 1810755"/>
                      <a:gd name="connsiteX4" fmla="*/ 744578 w 2369816"/>
                      <a:gd name="connsiteY4" fmla="*/ 1810755 h 1810755"/>
                      <a:gd name="connsiteX5" fmla="*/ 0 w 2369816"/>
                      <a:gd name="connsiteY5" fmla="*/ 767098 h 1810755"/>
                      <a:gd name="connsiteX0" fmla="*/ 0 w 2369816"/>
                      <a:gd name="connsiteY0" fmla="*/ 767098 h 2092695"/>
                      <a:gd name="connsiteX1" fmla="*/ 1070608 w 2369816"/>
                      <a:gd name="connsiteY1" fmla="*/ 0 h 2092695"/>
                      <a:gd name="connsiteX2" fmla="*/ 2369816 w 2369816"/>
                      <a:gd name="connsiteY2" fmla="*/ 759478 h 2092695"/>
                      <a:gd name="connsiteX3" fmla="*/ 2135778 w 2369816"/>
                      <a:gd name="connsiteY3" fmla="*/ 1688835 h 2092695"/>
                      <a:gd name="connsiteX4" fmla="*/ 310238 w 2369816"/>
                      <a:gd name="connsiteY4" fmla="*/ 2092695 h 2092695"/>
                      <a:gd name="connsiteX5" fmla="*/ 0 w 2369816"/>
                      <a:gd name="connsiteY5" fmla="*/ 767098 h 2092695"/>
                      <a:gd name="connsiteX0" fmla="*/ 0 w 2369816"/>
                      <a:gd name="connsiteY0" fmla="*/ 744238 h 2069835"/>
                      <a:gd name="connsiteX1" fmla="*/ 1047748 w 2369816"/>
                      <a:gd name="connsiteY1" fmla="*/ 0 h 2069835"/>
                      <a:gd name="connsiteX2" fmla="*/ 2369816 w 2369816"/>
                      <a:gd name="connsiteY2" fmla="*/ 736618 h 2069835"/>
                      <a:gd name="connsiteX3" fmla="*/ 2135778 w 2369816"/>
                      <a:gd name="connsiteY3" fmla="*/ 1665975 h 2069835"/>
                      <a:gd name="connsiteX4" fmla="*/ 310238 w 2369816"/>
                      <a:gd name="connsiteY4" fmla="*/ 2069835 h 2069835"/>
                      <a:gd name="connsiteX5" fmla="*/ 0 w 236981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35778 w 2362196"/>
                      <a:gd name="connsiteY3" fmla="*/ 166597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69835"/>
                      <a:gd name="connsiteX1" fmla="*/ 1047748 w 2362196"/>
                      <a:gd name="connsiteY1" fmla="*/ 0 h 2069835"/>
                      <a:gd name="connsiteX2" fmla="*/ 2362196 w 2362196"/>
                      <a:gd name="connsiteY2" fmla="*/ 759478 h 2069835"/>
                      <a:gd name="connsiteX3" fmla="*/ 2105298 w 2362196"/>
                      <a:gd name="connsiteY3" fmla="*/ 1635495 h 2069835"/>
                      <a:gd name="connsiteX4" fmla="*/ 310238 w 2362196"/>
                      <a:gd name="connsiteY4" fmla="*/ 2069835 h 2069835"/>
                      <a:gd name="connsiteX5" fmla="*/ 0 w 2362196"/>
                      <a:gd name="connsiteY5" fmla="*/ 744238 h 206983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05298 w 2362196"/>
                      <a:gd name="connsiteY3" fmla="*/ 163549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  <a:gd name="connsiteX0" fmla="*/ 0 w 2362196"/>
                      <a:gd name="connsiteY0" fmla="*/ 744238 h 2008875"/>
                      <a:gd name="connsiteX1" fmla="*/ 1047748 w 2362196"/>
                      <a:gd name="connsiteY1" fmla="*/ 0 h 2008875"/>
                      <a:gd name="connsiteX2" fmla="*/ 2362196 w 2362196"/>
                      <a:gd name="connsiteY2" fmla="*/ 759478 h 2008875"/>
                      <a:gd name="connsiteX3" fmla="*/ 2120538 w 2362196"/>
                      <a:gd name="connsiteY3" fmla="*/ 1620255 h 2008875"/>
                      <a:gd name="connsiteX4" fmla="*/ 294998 w 2362196"/>
                      <a:gd name="connsiteY4" fmla="*/ 2008875 h 2008875"/>
                      <a:gd name="connsiteX5" fmla="*/ 0 w 2362196"/>
                      <a:gd name="connsiteY5" fmla="*/ 744238 h 2008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62196" h="2008875">
                        <a:moveTo>
                          <a:pt x="0" y="744238"/>
                        </a:moveTo>
                        <a:lnTo>
                          <a:pt x="1047748" y="0"/>
                        </a:lnTo>
                        <a:lnTo>
                          <a:pt x="2362196" y="759478"/>
                        </a:lnTo>
                        <a:lnTo>
                          <a:pt x="2120538" y="1620255"/>
                        </a:lnTo>
                        <a:lnTo>
                          <a:pt x="294998" y="2008875"/>
                        </a:lnTo>
                        <a:lnTo>
                          <a:pt x="0" y="744238"/>
                        </a:lnTo>
                        <a:close/>
                      </a:path>
                    </a:pathLst>
                  </a:custGeom>
                  <a:blipFill>
                    <a:blip r:embed="rId10"/>
                    <a:stretch>
                      <a:fillRect/>
                    </a:stretch>
                  </a:blipFill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BB0D71F-C77E-150C-2C4E-15D80623D2C5}"/>
                  </a:ext>
                </a:extLst>
              </p:cNvPr>
              <p:cNvGrpSpPr/>
              <p:nvPr/>
            </p:nvGrpSpPr>
            <p:grpSpPr>
              <a:xfrm>
                <a:off x="5385422" y="1924386"/>
                <a:ext cx="1766176" cy="1525738"/>
                <a:chOff x="6806268" y="2052392"/>
                <a:chExt cx="1443207" cy="1246732"/>
              </a:xfrm>
              <a:solidFill>
                <a:srgbClr val="0070C0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FD7544EA-C43D-EB38-57E4-F1AA672BEB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6268" y="2464475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D521D6A7-CDBD-5CC6-5FE0-E9FCD1F64B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78235" y="2052392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C8DC4A36-0CAB-D780-D264-17EF456B36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03171" y="2474939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DB706285-2ECE-28E9-8336-FC0587C132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9853" y="3152820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FB05493-B3CF-313F-9FB6-B87318B633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75511" y="2941293"/>
                  <a:ext cx="146304" cy="146304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D5744B-0C7E-E874-7AAE-7E2B1A4338BD}"/>
              </a:ext>
            </a:extLst>
          </p:cNvPr>
          <p:cNvGrpSpPr/>
          <p:nvPr/>
        </p:nvGrpSpPr>
        <p:grpSpPr>
          <a:xfrm>
            <a:off x="7892931" y="2739026"/>
            <a:ext cx="3858229" cy="2863616"/>
            <a:chOff x="7892931" y="2739026"/>
            <a:chExt cx="3858229" cy="28636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Pentagon same linear region">
                  <a:extLst>
                    <a:ext uri="{FF2B5EF4-FFF2-40B4-BE49-F238E27FC236}">
                      <a16:creationId xmlns:a16="http://schemas.microsoft.com/office/drawing/2014/main" id="{11748275-EF96-6D65-2F39-ED4167B4CA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63456" y="3008376"/>
                  <a:ext cx="2070912" cy="1761158"/>
                </a:xfrm>
                <a:custGeom>
                  <a:avLst/>
                  <a:gdLst>
                    <a:gd name="connsiteX0" fmla="*/ 2 w 1424940"/>
                    <a:gd name="connsiteY0" fmla="*/ 546118 h 1429759"/>
                    <a:gd name="connsiteX1" fmla="*/ 712470 w 1424940"/>
                    <a:gd name="connsiteY1" fmla="*/ 0 h 1429759"/>
                    <a:gd name="connsiteX2" fmla="*/ 1424938 w 1424940"/>
                    <a:gd name="connsiteY2" fmla="*/ 546118 h 1429759"/>
                    <a:gd name="connsiteX3" fmla="*/ 1152800 w 1424940"/>
                    <a:gd name="connsiteY3" fmla="*/ 1429755 h 1429759"/>
                    <a:gd name="connsiteX4" fmla="*/ 272140 w 1424940"/>
                    <a:gd name="connsiteY4" fmla="*/ 1429755 h 1429759"/>
                    <a:gd name="connsiteX5" fmla="*/ 2 w 1424940"/>
                    <a:gd name="connsiteY5" fmla="*/ 546118 h 1429759"/>
                    <a:gd name="connsiteX0" fmla="*/ 0 w 1744976"/>
                    <a:gd name="connsiteY0" fmla="*/ 439438 h 1429755"/>
                    <a:gd name="connsiteX1" fmla="*/ 1032508 w 1744976"/>
                    <a:gd name="connsiteY1" fmla="*/ 0 h 1429755"/>
                    <a:gd name="connsiteX2" fmla="*/ 1744976 w 1744976"/>
                    <a:gd name="connsiteY2" fmla="*/ 546118 h 1429755"/>
                    <a:gd name="connsiteX3" fmla="*/ 1472838 w 1744976"/>
                    <a:gd name="connsiteY3" fmla="*/ 1429755 h 1429755"/>
                    <a:gd name="connsiteX4" fmla="*/ 592178 w 1744976"/>
                    <a:gd name="connsiteY4" fmla="*/ 1429755 h 1429755"/>
                    <a:gd name="connsiteX5" fmla="*/ 0 w 1744976"/>
                    <a:gd name="connsiteY5" fmla="*/ 439438 h 1429755"/>
                    <a:gd name="connsiteX0" fmla="*/ 0 w 1897376"/>
                    <a:gd name="connsiteY0" fmla="*/ 386098 h 1429755"/>
                    <a:gd name="connsiteX1" fmla="*/ 1184908 w 1897376"/>
                    <a:gd name="connsiteY1" fmla="*/ 0 h 1429755"/>
                    <a:gd name="connsiteX2" fmla="*/ 1897376 w 1897376"/>
                    <a:gd name="connsiteY2" fmla="*/ 546118 h 1429755"/>
                    <a:gd name="connsiteX3" fmla="*/ 1625238 w 1897376"/>
                    <a:gd name="connsiteY3" fmla="*/ 1429755 h 1429755"/>
                    <a:gd name="connsiteX4" fmla="*/ 744578 w 1897376"/>
                    <a:gd name="connsiteY4" fmla="*/ 1429755 h 1429755"/>
                    <a:gd name="connsiteX5" fmla="*/ 0 w 1897376"/>
                    <a:gd name="connsiteY5" fmla="*/ 386098 h 1429755"/>
                    <a:gd name="connsiteX0" fmla="*/ 0 w 1897376"/>
                    <a:gd name="connsiteY0" fmla="*/ 767098 h 1810755"/>
                    <a:gd name="connsiteX1" fmla="*/ 1070608 w 1897376"/>
                    <a:gd name="connsiteY1" fmla="*/ 0 h 1810755"/>
                    <a:gd name="connsiteX2" fmla="*/ 1897376 w 1897376"/>
                    <a:gd name="connsiteY2" fmla="*/ 927118 h 1810755"/>
                    <a:gd name="connsiteX3" fmla="*/ 1625238 w 1897376"/>
                    <a:gd name="connsiteY3" fmla="*/ 1810755 h 1810755"/>
                    <a:gd name="connsiteX4" fmla="*/ 744578 w 1897376"/>
                    <a:gd name="connsiteY4" fmla="*/ 1810755 h 1810755"/>
                    <a:gd name="connsiteX5" fmla="*/ 0 w 189737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1625238 w 2369816"/>
                    <a:gd name="connsiteY3" fmla="*/ 181075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2135778 w 2369816"/>
                    <a:gd name="connsiteY3" fmla="*/ 168883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2092695"/>
                    <a:gd name="connsiteX1" fmla="*/ 1070608 w 2369816"/>
                    <a:gd name="connsiteY1" fmla="*/ 0 h 2092695"/>
                    <a:gd name="connsiteX2" fmla="*/ 2369816 w 2369816"/>
                    <a:gd name="connsiteY2" fmla="*/ 759478 h 2092695"/>
                    <a:gd name="connsiteX3" fmla="*/ 2135778 w 2369816"/>
                    <a:gd name="connsiteY3" fmla="*/ 1688835 h 2092695"/>
                    <a:gd name="connsiteX4" fmla="*/ 310238 w 2369816"/>
                    <a:gd name="connsiteY4" fmla="*/ 2092695 h 2092695"/>
                    <a:gd name="connsiteX5" fmla="*/ 0 w 2369816"/>
                    <a:gd name="connsiteY5" fmla="*/ 767098 h 2092695"/>
                    <a:gd name="connsiteX0" fmla="*/ 0 w 2369816"/>
                    <a:gd name="connsiteY0" fmla="*/ 744238 h 2069835"/>
                    <a:gd name="connsiteX1" fmla="*/ 1047748 w 2369816"/>
                    <a:gd name="connsiteY1" fmla="*/ 0 h 2069835"/>
                    <a:gd name="connsiteX2" fmla="*/ 2369816 w 2369816"/>
                    <a:gd name="connsiteY2" fmla="*/ 736618 h 2069835"/>
                    <a:gd name="connsiteX3" fmla="*/ 2135778 w 2369816"/>
                    <a:gd name="connsiteY3" fmla="*/ 1665975 h 2069835"/>
                    <a:gd name="connsiteX4" fmla="*/ 310238 w 2369816"/>
                    <a:gd name="connsiteY4" fmla="*/ 2069835 h 2069835"/>
                    <a:gd name="connsiteX5" fmla="*/ 0 w 236981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35778 w 2362196"/>
                    <a:gd name="connsiteY3" fmla="*/ 166597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05298 w 2362196"/>
                    <a:gd name="connsiteY3" fmla="*/ 163549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05298 w 2362196"/>
                    <a:gd name="connsiteY3" fmla="*/ 163549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20538 w 2362196"/>
                    <a:gd name="connsiteY3" fmla="*/ 162025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2196" h="2008875">
                      <a:moveTo>
                        <a:pt x="0" y="744238"/>
                      </a:moveTo>
                      <a:lnTo>
                        <a:pt x="1047748" y="0"/>
                      </a:lnTo>
                      <a:lnTo>
                        <a:pt x="2362196" y="759478"/>
                      </a:lnTo>
                      <a:lnTo>
                        <a:pt x="2120538" y="1620255"/>
                      </a:lnTo>
                      <a:lnTo>
                        <a:pt x="294998" y="2008875"/>
                      </a:lnTo>
                      <a:lnTo>
                        <a:pt x="0" y="744238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Polytope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53" name="Pentagon same linear region">
                  <a:extLst>
                    <a:ext uri="{FF2B5EF4-FFF2-40B4-BE49-F238E27FC236}">
                      <a16:creationId xmlns:a16="http://schemas.microsoft.com/office/drawing/2014/main" id="{11748275-EF96-6D65-2F39-ED4167B4CA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3456" y="3008376"/>
                  <a:ext cx="2070912" cy="1761158"/>
                </a:xfrm>
                <a:custGeom>
                  <a:avLst/>
                  <a:gdLst>
                    <a:gd name="connsiteX0" fmla="*/ 2 w 1424940"/>
                    <a:gd name="connsiteY0" fmla="*/ 546118 h 1429759"/>
                    <a:gd name="connsiteX1" fmla="*/ 712470 w 1424940"/>
                    <a:gd name="connsiteY1" fmla="*/ 0 h 1429759"/>
                    <a:gd name="connsiteX2" fmla="*/ 1424938 w 1424940"/>
                    <a:gd name="connsiteY2" fmla="*/ 546118 h 1429759"/>
                    <a:gd name="connsiteX3" fmla="*/ 1152800 w 1424940"/>
                    <a:gd name="connsiteY3" fmla="*/ 1429755 h 1429759"/>
                    <a:gd name="connsiteX4" fmla="*/ 272140 w 1424940"/>
                    <a:gd name="connsiteY4" fmla="*/ 1429755 h 1429759"/>
                    <a:gd name="connsiteX5" fmla="*/ 2 w 1424940"/>
                    <a:gd name="connsiteY5" fmla="*/ 546118 h 1429759"/>
                    <a:gd name="connsiteX0" fmla="*/ 0 w 1744976"/>
                    <a:gd name="connsiteY0" fmla="*/ 439438 h 1429755"/>
                    <a:gd name="connsiteX1" fmla="*/ 1032508 w 1744976"/>
                    <a:gd name="connsiteY1" fmla="*/ 0 h 1429755"/>
                    <a:gd name="connsiteX2" fmla="*/ 1744976 w 1744976"/>
                    <a:gd name="connsiteY2" fmla="*/ 546118 h 1429755"/>
                    <a:gd name="connsiteX3" fmla="*/ 1472838 w 1744976"/>
                    <a:gd name="connsiteY3" fmla="*/ 1429755 h 1429755"/>
                    <a:gd name="connsiteX4" fmla="*/ 592178 w 1744976"/>
                    <a:gd name="connsiteY4" fmla="*/ 1429755 h 1429755"/>
                    <a:gd name="connsiteX5" fmla="*/ 0 w 1744976"/>
                    <a:gd name="connsiteY5" fmla="*/ 439438 h 1429755"/>
                    <a:gd name="connsiteX0" fmla="*/ 0 w 1897376"/>
                    <a:gd name="connsiteY0" fmla="*/ 386098 h 1429755"/>
                    <a:gd name="connsiteX1" fmla="*/ 1184908 w 1897376"/>
                    <a:gd name="connsiteY1" fmla="*/ 0 h 1429755"/>
                    <a:gd name="connsiteX2" fmla="*/ 1897376 w 1897376"/>
                    <a:gd name="connsiteY2" fmla="*/ 546118 h 1429755"/>
                    <a:gd name="connsiteX3" fmla="*/ 1625238 w 1897376"/>
                    <a:gd name="connsiteY3" fmla="*/ 1429755 h 1429755"/>
                    <a:gd name="connsiteX4" fmla="*/ 744578 w 1897376"/>
                    <a:gd name="connsiteY4" fmla="*/ 1429755 h 1429755"/>
                    <a:gd name="connsiteX5" fmla="*/ 0 w 1897376"/>
                    <a:gd name="connsiteY5" fmla="*/ 386098 h 1429755"/>
                    <a:gd name="connsiteX0" fmla="*/ 0 w 1897376"/>
                    <a:gd name="connsiteY0" fmla="*/ 767098 h 1810755"/>
                    <a:gd name="connsiteX1" fmla="*/ 1070608 w 1897376"/>
                    <a:gd name="connsiteY1" fmla="*/ 0 h 1810755"/>
                    <a:gd name="connsiteX2" fmla="*/ 1897376 w 1897376"/>
                    <a:gd name="connsiteY2" fmla="*/ 927118 h 1810755"/>
                    <a:gd name="connsiteX3" fmla="*/ 1625238 w 1897376"/>
                    <a:gd name="connsiteY3" fmla="*/ 1810755 h 1810755"/>
                    <a:gd name="connsiteX4" fmla="*/ 744578 w 1897376"/>
                    <a:gd name="connsiteY4" fmla="*/ 1810755 h 1810755"/>
                    <a:gd name="connsiteX5" fmla="*/ 0 w 189737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1625238 w 2369816"/>
                    <a:gd name="connsiteY3" fmla="*/ 181075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1810755"/>
                    <a:gd name="connsiteX1" fmla="*/ 1070608 w 2369816"/>
                    <a:gd name="connsiteY1" fmla="*/ 0 h 1810755"/>
                    <a:gd name="connsiteX2" fmla="*/ 2369816 w 2369816"/>
                    <a:gd name="connsiteY2" fmla="*/ 759478 h 1810755"/>
                    <a:gd name="connsiteX3" fmla="*/ 2135778 w 2369816"/>
                    <a:gd name="connsiteY3" fmla="*/ 1688835 h 1810755"/>
                    <a:gd name="connsiteX4" fmla="*/ 744578 w 2369816"/>
                    <a:gd name="connsiteY4" fmla="*/ 1810755 h 1810755"/>
                    <a:gd name="connsiteX5" fmla="*/ 0 w 2369816"/>
                    <a:gd name="connsiteY5" fmla="*/ 767098 h 1810755"/>
                    <a:gd name="connsiteX0" fmla="*/ 0 w 2369816"/>
                    <a:gd name="connsiteY0" fmla="*/ 767098 h 2092695"/>
                    <a:gd name="connsiteX1" fmla="*/ 1070608 w 2369816"/>
                    <a:gd name="connsiteY1" fmla="*/ 0 h 2092695"/>
                    <a:gd name="connsiteX2" fmla="*/ 2369816 w 2369816"/>
                    <a:gd name="connsiteY2" fmla="*/ 759478 h 2092695"/>
                    <a:gd name="connsiteX3" fmla="*/ 2135778 w 2369816"/>
                    <a:gd name="connsiteY3" fmla="*/ 1688835 h 2092695"/>
                    <a:gd name="connsiteX4" fmla="*/ 310238 w 2369816"/>
                    <a:gd name="connsiteY4" fmla="*/ 2092695 h 2092695"/>
                    <a:gd name="connsiteX5" fmla="*/ 0 w 2369816"/>
                    <a:gd name="connsiteY5" fmla="*/ 767098 h 2092695"/>
                    <a:gd name="connsiteX0" fmla="*/ 0 w 2369816"/>
                    <a:gd name="connsiteY0" fmla="*/ 744238 h 2069835"/>
                    <a:gd name="connsiteX1" fmla="*/ 1047748 w 2369816"/>
                    <a:gd name="connsiteY1" fmla="*/ 0 h 2069835"/>
                    <a:gd name="connsiteX2" fmla="*/ 2369816 w 2369816"/>
                    <a:gd name="connsiteY2" fmla="*/ 736618 h 2069835"/>
                    <a:gd name="connsiteX3" fmla="*/ 2135778 w 2369816"/>
                    <a:gd name="connsiteY3" fmla="*/ 1665975 h 2069835"/>
                    <a:gd name="connsiteX4" fmla="*/ 310238 w 2369816"/>
                    <a:gd name="connsiteY4" fmla="*/ 2069835 h 2069835"/>
                    <a:gd name="connsiteX5" fmla="*/ 0 w 236981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35778 w 2362196"/>
                    <a:gd name="connsiteY3" fmla="*/ 166597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69835"/>
                    <a:gd name="connsiteX1" fmla="*/ 1047748 w 2362196"/>
                    <a:gd name="connsiteY1" fmla="*/ 0 h 2069835"/>
                    <a:gd name="connsiteX2" fmla="*/ 2362196 w 2362196"/>
                    <a:gd name="connsiteY2" fmla="*/ 759478 h 2069835"/>
                    <a:gd name="connsiteX3" fmla="*/ 2105298 w 2362196"/>
                    <a:gd name="connsiteY3" fmla="*/ 1635495 h 2069835"/>
                    <a:gd name="connsiteX4" fmla="*/ 310238 w 2362196"/>
                    <a:gd name="connsiteY4" fmla="*/ 2069835 h 2069835"/>
                    <a:gd name="connsiteX5" fmla="*/ 0 w 2362196"/>
                    <a:gd name="connsiteY5" fmla="*/ 744238 h 206983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05298 w 2362196"/>
                    <a:gd name="connsiteY3" fmla="*/ 163549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  <a:gd name="connsiteX0" fmla="*/ 0 w 2362196"/>
                    <a:gd name="connsiteY0" fmla="*/ 744238 h 2008875"/>
                    <a:gd name="connsiteX1" fmla="*/ 1047748 w 2362196"/>
                    <a:gd name="connsiteY1" fmla="*/ 0 h 2008875"/>
                    <a:gd name="connsiteX2" fmla="*/ 2362196 w 2362196"/>
                    <a:gd name="connsiteY2" fmla="*/ 759478 h 2008875"/>
                    <a:gd name="connsiteX3" fmla="*/ 2120538 w 2362196"/>
                    <a:gd name="connsiteY3" fmla="*/ 1620255 h 2008875"/>
                    <a:gd name="connsiteX4" fmla="*/ 294998 w 2362196"/>
                    <a:gd name="connsiteY4" fmla="*/ 2008875 h 2008875"/>
                    <a:gd name="connsiteX5" fmla="*/ 0 w 2362196"/>
                    <a:gd name="connsiteY5" fmla="*/ 744238 h 200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2196" h="2008875">
                      <a:moveTo>
                        <a:pt x="0" y="744238"/>
                      </a:moveTo>
                      <a:lnTo>
                        <a:pt x="1047748" y="0"/>
                      </a:lnTo>
                      <a:lnTo>
                        <a:pt x="2362196" y="759478"/>
                      </a:lnTo>
                      <a:lnTo>
                        <a:pt x="2120538" y="1620255"/>
                      </a:lnTo>
                      <a:lnTo>
                        <a:pt x="294998" y="2008875"/>
                      </a:lnTo>
                      <a:lnTo>
                        <a:pt x="0" y="744238"/>
                      </a:lnTo>
                      <a:close/>
                    </a:path>
                  </a:pathLst>
                </a:cu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0417EA65-0E0C-DC49-E800-BD2E4D39297D}"/>
                    </a:ext>
                  </a:extLst>
                </p:cNvPr>
                <p:cNvSpPr/>
                <p:nvPr/>
              </p:nvSpPr>
              <p:spPr>
                <a:xfrm>
                  <a:off x="9008642" y="2739026"/>
                  <a:ext cx="2742518" cy="2863616"/>
                </a:xfrm>
                <a:prstGeom prst="round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bIns="91440" rtlCol="0" anchor="b" anchorCtr="0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All points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>
                      <a:solidFill>
                        <a:srgbClr val="00B05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satisfy</a:t>
                  </a:r>
                  <a:r>
                    <a:rPr 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0417EA65-0E0C-DC49-E800-BD2E4D392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642" y="2739026"/>
                  <a:ext cx="2742518" cy="2863616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E75ED6-4AA0-0079-01A2-73BA56AB2E9D}"/>
                </a:ext>
              </a:extLst>
            </p:cNvPr>
            <p:cNvSpPr txBox="1"/>
            <p:nvPr/>
          </p:nvSpPr>
          <p:spPr>
            <a:xfrm>
              <a:off x="7892931" y="3909224"/>
              <a:ext cx="10613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hence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Pentagon same linear region">
                <a:extLst>
                  <a:ext uri="{FF2B5EF4-FFF2-40B4-BE49-F238E27FC236}">
                    <a16:creationId xmlns:a16="http://schemas.microsoft.com/office/drawing/2014/main" id="{130E8BE4-E9DC-CBA7-C9D7-12B7B28202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63456" y="3008376"/>
                <a:ext cx="2070912" cy="1761158"/>
              </a:xfrm>
              <a:custGeom>
                <a:avLst/>
                <a:gdLst>
                  <a:gd name="connsiteX0" fmla="*/ 2 w 1424940"/>
                  <a:gd name="connsiteY0" fmla="*/ 546118 h 1429759"/>
                  <a:gd name="connsiteX1" fmla="*/ 712470 w 1424940"/>
                  <a:gd name="connsiteY1" fmla="*/ 0 h 1429759"/>
                  <a:gd name="connsiteX2" fmla="*/ 1424938 w 1424940"/>
                  <a:gd name="connsiteY2" fmla="*/ 546118 h 1429759"/>
                  <a:gd name="connsiteX3" fmla="*/ 1152800 w 1424940"/>
                  <a:gd name="connsiteY3" fmla="*/ 1429755 h 1429759"/>
                  <a:gd name="connsiteX4" fmla="*/ 272140 w 1424940"/>
                  <a:gd name="connsiteY4" fmla="*/ 1429755 h 1429759"/>
                  <a:gd name="connsiteX5" fmla="*/ 2 w 1424940"/>
                  <a:gd name="connsiteY5" fmla="*/ 546118 h 1429759"/>
                  <a:gd name="connsiteX0" fmla="*/ 0 w 1744976"/>
                  <a:gd name="connsiteY0" fmla="*/ 439438 h 1429755"/>
                  <a:gd name="connsiteX1" fmla="*/ 1032508 w 1744976"/>
                  <a:gd name="connsiteY1" fmla="*/ 0 h 1429755"/>
                  <a:gd name="connsiteX2" fmla="*/ 1744976 w 1744976"/>
                  <a:gd name="connsiteY2" fmla="*/ 546118 h 1429755"/>
                  <a:gd name="connsiteX3" fmla="*/ 1472838 w 1744976"/>
                  <a:gd name="connsiteY3" fmla="*/ 1429755 h 1429755"/>
                  <a:gd name="connsiteX4" fmla="*/ 592178 w 1744976"/>
                  <a:gd name="connsiteY4" fmla="*/ 1429755 h 1429755"/>
                  <a:gd name="connsiteX5" fmla="*/ 0 w 1744976"/>
                  <a:gd name="connsiteY5" fmla="*/ 439438 h 1429755"/>
                  <a:gd name="connsiteX0" fmla="*/ 0 w 1897376"/>
                  <a:gd name="connsiteY0" fmla="*/ 386098 h 1429755"/>
                  <a:gd name="connsiteX1" fmla="*/ 1184908 w 1897376"/>
                  <a:gd name="connsiteY1" fmla="*/ 0 h 1429755"/>
                  <a:gd name="connsiteX2" fmla="*/ 1897376 w 1897376"/>
                  <a:gd name="connsiteY2" fmla="*/ 546118 h 1429755"/>
                  <a:gd name="connsiteX3" fmla="*/ 1625238 w 1897376"/>
                  <a:gd name="connsiteY3" fmla="*/ 1429755 h 1429755"/>
                  <a:gd name="connsiteX4" fmla="*/ 744578 w 1897376"/>
                  <a:gd name="connsiteY4" fmla="*/ 1429755 h 1429755"/>
                  <a:gd name="connsiteX5" fmla="*/ 0 w 1897376"/>
                  <a:gd name="connsiteY5" fmla="*/ 386098 h 1429755"/>
                  <a:gd name="connsiteX0" fmla="*/ 0 w 1897376"/>
                  <a:gd name="connsiteY0" fmla="*/ 767098 h 1810755"/>
                  <a:gd name="connsiteX1" fmla="*/ 1070608 w 1897376"/>
                  <a:gd name="connsiteY1" fmla="*/ 0 h 1810755"/>
                  <a:gd name="connsiteX2" fmla="*/ 1897376 w 1897376"/>
                  <a:gd name="connsiteY2" fmla="*/ 927118 h 1810755"/>
                  <a:gd name="connsiteX3" fmla="*/ 1625238 w 1897376"/>
                  <a:gd name="connsiteY3" fmla="*/ 1810755 h 1810755"/>
                  <a:gd name="connsiteX4" fmla="*/ 744578 w 1897376"/>
                  <a:gd name="connsiteY4" fmla="*/ 1810755 h 1810755"/>
                  <a:gd name="connsiteX5" fmla="*/ 0 w 1897376"/>
                  <a:gd name="connsiteY5" fmla="*/ 767098 h 1810755"/>
                  <a:gd name="connsiteX0" fmla="*/ 0 w 2369816"/>
                  <a:gd name="connsiteY0" fmla="*/ 767098 h 1810755"/>
                  <a:gd name="connsiteX1" fmla="*/ 1070608 w 2369816"/>
                  <a:gd name="connsiteY1" fmla="*/ 0 h 1810755"/>
                  <a:gd name="connsiteX2" fmla="*/ 2369816 w 2369816"/>
                  <a:gd name="connsiteY2" fmla="*/ 759478 h 1810755"/>
                  <a:gd name="connsiteX3" fmla="*/ 1625238 w 2369816"/>
                  <a:gd name="connsiteY3" fmla="*/ 1810755 h 1810755"/>
                  <a:gd name="connsiteX4" fmla="*/ 744578 w 2369816"/>
                  <a:gd name="connsiteY4" fmla="*/ 1810755 h 1810755"/>
                  <a:gd name="connsiteX5" fmla="*/ 0 w 2369816"/>
                  <a:gd name="connsiteY5" fmla="*/ 767098 h 1810755"/>
                  <a:gd name="connsiteX0" fmla="*/ 0 w 2369816"/>
                  <a:gd name="connsiteY0" fmla="*/ 767098 h 1810755"/>
                  <a:gd name="connsiteX1" fmla="*/ 1070608 w 2369816"/>
                  <a:gd name="connsiteY1" fmla="*/ 0 h 1810755"/>
                  <a:gd name="connsiteX2" fmla="*/ 2369816 w 2369816"/>
                  <a:gd name="connsiteY2" fmla="*/ 759478 h 1810755"/>
                  <a:gd name="connsiteX3" fmla="*/ 2135778 w 2369816"/>
                  <a:gd name="connsiteY3" fmla="*/ 1688835 h 1810755"/>
                  <a:gd name="connsiteX4" fmla="*/ 744578 w 2369816"/>
                  <a:gd name="connsiteY4" fmla="*/ 1810755 h 1810755"/>
                  <a:gd name="connsiteX5" fmla="*/ 0 w 2369816"/>
                  <a:gd name="connsiteY5" fmla="*/ 767098 h 1810755"/>
                  <a:gd name="connsiteX0" fmla="*/ 0 w 2369816"/>
                  <a:gd name="connsiteY0" fmla="*/ 767098 h 2092695"/>
                  <a:gd name="connsiteX1" fmla="*/ 1070608 w 2369816"/>
                  <a:gd name="connsiteY1" fmla="*/ 0 h 2092695"/>
                  <a:gd name="connsiteX2" fmla="*/ 2369816 w 2369816"/>
                  <a:gd name="connsiteY2" fmla="*/ 759478 h 2092695"/>
                  <a:gd name="connsiteX3" fmla="*/ 2135778 w 2369816"/>
                  <a:gd name="connsiteY3" fmla="*/ 1688835 h 2092695"/>
                  <a:gd name="connsiteX4" fmla="*/ 310238 w 2369816"/>
                  <a:gd name="connsiteY4" fmla="*/ 2092695 h 2092695"/>
                  <a:gd name="connsiteX5" fmla="*/ 0 w 2369816"/>
                  <a:gd name="connsiteY5" fmla="*/ 767098 h 2092695"/>
                  <a:gd name="connsiteX0" fmla="*/ 0 w 2369816"/>
                  <a:gd name="connsiteY0" fmla="*/ 744238 h 2069835"/>
                  <a:gd name="connsiteX1" fmla="*/ 1047748 w 2369816"/>
                  <a:gd name="connsiteY1" fmla="*/ 0 h 2069835"/>
                  <a:gd name="connsiteX2" fmla="*/ 2369816 w 2369816"/>
                  <a:gd name="connsiteY2" fmla="*/ 736618 h 2069835"/>
                  <a:gd name="connsiteX3" fmla="*/ 2135778 w 2369816"/>
                  <a:gd name="connsiteY3" fmla="*/ 1665975 h 2069835"/>
                  <a:gd name="connsiteX4" fmla="*/ 310238 w 2369816"/>
                  <a:gd name="connsiteY4" fmla="*/ 2069835 h 2069835"/>
                  <a:gd name="connsiteX5" fmla="*/ 0 w 2369816"/>
                  <a:gd name="connsiteY5" fmla="*/ 744238 h 2069835"/>
                  <a:gd name="connsiteX0" fmla="*/ 0 w 2362196"/>
                  <a:gd name="connsiteY0" fmla="*/ 744238 h 2069835"/>
                  <a:gd name="connsiteX1" fmla="*/ 1047748 w 2362196"/>
                  <a:gd name="connsiteY1" fmla="*/ 0 h 2069835"/>
                  <a:gd name="connsiteX2" fmla="*/ 2362196 w 2362196"/>
                  <a:gd name="connsiteY2" fmla="*/ 759478 h 2069835"/>
                  <a:gd name="connsiteX3" fmla="*/ 2135778 w 2362196"/>
                  <a:gd name="connsiteY3" fmla="*/ 1665975 h 2069835"/>
                  <a:gd name="connsiteX4" fmla="*/ 310238 w 2362196"/>
                  <a:gd name="connsiteY4" fmla="*/ 2069835 h 2069835"/>
                  <a:gd name="connsiteX5" fmla="*/ 0 w 2362196"/>
                  <a:gd name="connsiteY5" fmla="*/ 744238 h 2069835"/>
                  <a:gd name="connsiteX0" fmla="*/ 0 w 2362196"/>
                  <a:gd name="connsiteY0" fmla="*/ 744238 h 2069835"/>
                  <a:gd name="connsiteX1" fmla="*/ 1047748 w 2362196"/>
                  <a:gd name="connsiteY1" fmla="*/ 0 h 2069835"/>
                  <a:gd name="connsiteX2" fmla="*/ 2362196 w 2362196"/>
                  <a:gd name="connsiteY2" fmla="*/ 759478 h 2069835"/>
                  <a:gd name="connsiteX3" fmla="*/ 2105298 w 2362196"/>
                  <a:gd name="connsiteY3" fmla="*/ 1635495 h 2069835"/>
                  <a:gd name="connsiteX4" fmla="*/ 310238 w 2362196"/>
                  <a:gd name="connsiteY4" fmla="*/ 2069835 h 2069835"/>
                  <a:gd name="connsiteX5" fmla="*/ 0 w 2362196"/>
                  <a:gd name="connsiteY5" fmla="*/ 744238 h 2069835"/>
                  <a:gd name="connsiteX0" fmla="*/ 0 w 2362196"/>
                  <a:gd name="connsiteY0" fmla="*/ 744238 h 2008875"/>
                  <a:gd name="connsiteX1" fmla="*/ 1047748 w 2362196"/>
                  <a:gd name="connsiteY1" fmla="*/ 0 h 2008875"/>
                  <a:gd name="connsiteX2" fmla="*/ 2362196 w 2362196"/>
                  <a:gd name="connsiteY2" fmla="*/ 759478 h 2008875"/>
                  <a:gd name="connsiteX3" fmla="*/ 2105298 w 2362196"/>
                  <a:gd name="connsiteY3" fmla="*/ 1635495 h 2008875"/>
                  <a:gd name="connsiteX4" fmla="*/ 294998 w 2362196"/>
                  <a:gd name="connsiteY4" fmla="*/ 2008875 h 2008875"/>
                  <a:gd name="connsiteX5" fmla="*/ 0 w 2362196"/>
                  <a:gd name="connsiteY5" fmla="*/ 744238 h 2008875"/>
                  <a:gd name="connsiteX0" fmla="*/ 0 w 2362196"/>
                  <a:gd name="connsiteY0" fmla="*/ 744238 h 2008875"/>
                  <a:gd name="connsiteX1" fmla="*/ 1047748 w 2362196"/>
                  <a:gd name="connsiteY1" fmla="*/ 0 h 2008875"/>
                  <a:gd name="connsiteX2" fmla="*/ 2362196 w 2362196"/>
                  <a:gd name="connsiteY2" fmla="*/ 759478 h 2008875"/>
                  <a:gd name="connsiteX3" fmla="*/ 2120538 w 2362196"/>
                  <a:gd name="connsiteY3" fmla="*/ 1620255 h 2008875"/>
                  <a:gd name="connsiteX4" fmla="*/ 294998 w 2362196"/>
                  <a:gd name="connsiteY4" fmla="*/ 2008875 h 2008875"/>
                  <a:gd name="connsiteX5" fmla="*/ 0 w 2362196"/>
                  <a:gd name="connsiteY5" fmla="*/ 744238 h 200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196" h="2008875">
                    <a:moveTo>
                      <a:pt x="0" y="744238"/>
                    </a:moveTo>
                    <a:lnTo>
                      <a:pt x="1047748" y="0"/>
                    </a:lnTo>
                    <a:lnTo>
                      <a:pt x="2362196" y="759478"/>
                    </a:lnTo>
                    <a:lnTo>
                      <a:pt x="2120538" y="1620255"/>
                    </a:lnTo>
                    <a:lnTo>
                      <a:pt x="294998" y="2008875"/>
                    </a:lnTo>
                    <a:lnTo>
                      <a:pt x="0" y="744238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Polytope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Pentagon same linear region">
                <a:extLst>
                  <a:ext uri="{FF2B5EF4-FFF2-40B4-BE49-F238E27FC236}">
                    <a16:creationId xmlns:a16="http://schemas.microsoft.com/office/drawing/2014/main" id="{130E8BE4-E9DC-CBA7-C9D7-12B7B2820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456" y="3008376"/>
                <a:ext cx="2070912" cy="1761158"/>
              </a:xfrm>
              <a:custGeom>
                <a:avLst/>
                <a:gdLst>
                  <a:gd name="connsiteX0" fmla="*/ 2 w 1424940"/>
                  <a:gd name="connsiteY0" fmla="*/ 546118 h 1429759"/>
                  <a:gd name="connsiteX1" fmla="*/ 712470 w 1424940"/>
                  <a:gd name="connsiteY1" fmla="*/ 0 h 1429759"/>
                  <a:gd name="connsiteX2" fmla="*/ 1424938 w 1424940"/>
                  <a:gd name="connsiteY2" fmla="*/ 546118 h 1429759"/>
                  <a:gd name="connsiteX3" fmla="*/ 1152800 w 1424940"/>
                  <a:gd name="connsiteY3" fmla="*/ 1429755 h 1429759"/>
                  <a:gd name="connsiteX4" fmla="*/ 272140 w 1424940"/>
                  <a:gd name="connsiteY4" fmla="*/ 1429755 h 1429759"/>
                  <a:gd name="connsiteX5" fmla="*/ 2 w 1424940"/>
                  <a:gd name="connsiteY5" fmla="*/ 546118 h 1429759"/>
                  <a:gd name="connsiteX0" fmla="*/ 0 w 1744976"/>
                  <a:gd name="connsiteY0" fmla="*/ 439438 h 1429755"/>
                  <a:gd name="connsiteX1" fmla="*/ 1032508 w 1744976"/>
                  <a:gd name="connsiteY1" fmla="*/ 0 h 1429755"/>
                  <a:gd name="connsiteX2" fmla="*/ 1744976 w 1744976"/>
                  <a:gd name="connsiteY2" fmla="*/ 546118 h 1429755"/>
                  <a:gd name="connsiteX3" fmla="*/ 1472838 w 1744976"/>
                  <a:gd name="connsiteY3" fmla="*/ 1429755 h 1429755"/>
                  <a:gd name="connsiteX4" fmla="*/ 592178 w 1744976"/>
                  <a:gd name="connsiteY4" fmla="*/ 1429755 h 1429755"/>
                  <a:gd name="connsiteX5" fmla="*/ 0 w 1744976"/>
                  <a:gd name="connsiteY5" fmla="*/ 439438 h 1429755"/>
                  <a:gd name="connsiteX0" fmla="*/ 0 w 1897376"/>
                  <a:gd name="connsiteY0" fmla="*/ 386098 h 1429755"/>
                  <a:gd name="connsiteX1" fmla="*/ 1184908 w 1897376"/>
                  <a:gd name="connsiteY1" fmla="*/ 0 h 1429755"/>
                  <a:gd name="connsiteX2" fmla="*/ 1897376 w 1897376"/>
                  <a:gd name="connsiteY2" fmla="*/ 546118 h 1429755"/>
                  <a:gd name="connsiteX3" fmla="*/ 1625238 w 1897376"/>
                  <a:gd name="connsiteY3" fmla="*/ 1429755 h 1429755"/>
                  <a:gd name="connsiteX4" fmla="*/ 744578 w 1897376"/>
                  <a:gd name="connsiteY4" fmla="*/ 1429755 h 1429755"/>
                  <a:gd name="connsiteX5" fmla="*/ 0 w 1897376"/>
                  <a:gd name="connsiteY5" fmla="*/ 386098 h 1429755"/>
                  <a:gd name="connsiteX0" fmla="*/ 0 w 1897376"/>
                  <a:gd name="connsiteY0" fmla="*/ 767098 h 1810755"/>
                  <a:gd name="connsiteX1" fmla="*/ 1070608 w 1897376"/>
                  <a:gd name="connsiteY1" fmla="*/ 0 h 1810755"/>
                  <a:gd name="connsiteX2" fmla="*/ 1897376 w 1897376"/>
                  <a:gd name="connsiteY2" fmla="*/ 927118 h 1810755"/>
                  <a:gd name="connsiteX3" fmla="*/ 1625238 w 1897376"/>
                  <a:gd name="connsiteY3" fmla="*/ 1810755 h 1810755"/>
                  <a:gd name="connsiteX4" fmla="*/ 744578 w 1897376"/>
                  <a:gd name="connsiteY4" fmla="*/ 1810755 h 1810755"/>
                  <a:gd name="connsiteX5" fmla="*/ 0 w 1897376"/>
                  <a:gd name="connsiteY5" fmla="*/ 767098 h 1810755"/>
                  <a:gd name="connsiteX0" fmla="*/ 0 w 2369816"/>
                  <a:gd name="connsiteY0" fmla="*/ 767098 h 1810755"/>
                  <a:gd name="connsiteX1" fmla="*/ 1070608 w 2369816"/>
                  <a:gd name="connsiteY1" fmla="*/ 0 h 1810755"/>
                  <a:gd name="connsiteX2" fmla="*/ 2369816 w 2369816"/>
                  <a:gd name="connsiteY2" fmla="*/ 759478 h 1810755"/>
                  <a:gd name="connsiteX3" fmla="*/ 1625238 w 2369816"/>
                  <a:gd name="connsiteY3" fmla="*/ 1810755 h 1810755"/>
                  <a:gd name="connsiteX4" fmla="*/ 744578 w 2369816"/>
                  <a:gd name="connsiteY4" fmla="*/ 1810755 h 1810755"/>
                  <a:gd name="connsiteX5" fmla="*/ 0 w 2369816"/>
                  <a:gd name="connsiteY5" fmla="*/ 767098 h 1810755"/>
                  <a:gd name="connsiteX0" fmla="*/ 0 w 2369816"/>
                  <a:gd name="connsiteY0" fmla="*/ 767098 h 1810755"/>
                  <a:gd name="connsiteX1" fmla="*/ 1070608 w 2369816"/>
                  <a:gd name="connsiteY1" fmla="*/ 0 h 1810755"/>
                  <a:gd name="connsiteX2" fmla="*/ 2369816 w 2369816"/>
                  <a:gd name="connsiteY2" fmla="*/ 759478 h 1810755"/>
                  <a:gd name="connsiteX3" fmla="*/ 2135778 w 2369816"/>
                  <a:gd name="connsiteY3" fmla="*/ 1688835 h 1810755"/>
                  <a:gd name="connsiteX4" fmla="*/ 744578 w 2369816"/>
                  <a:gd name="connsiteY4" fmla="*/ 1810755 h 1810755"/>
                  <a:gd name="connsiteX5" fmla="*/ 0 w 2369816"/>
                  <a:gd name="connsiteY5" fmla="*/ 767098 h 1810755"/>
                  <a:gd name="connsiteX0" fmla="*/ 0 w 2369816"/>
                  <a:gd name="connsiteY0" fmla="*/ 767098 h 2092695"/>
                  <a:gd name="connsiteX1" fmla="*/ 1070608 w 2369816"/>
                  <a:gd name="connsiteY1" fmla="*/ 0 h 2092695"/>
                  <a:gd name="connsiteX2" fmla="*/ 2369816 w 2369816"/>
                  <a:gd name="connsiteY2" fmla="*/ 759478 h 2092695"/>
                  <a:gd name="connsiteX3" fmla="*/ 2135778 w 2369816"/>
                  <a:gd name="connsiteY3" fmla="*/ 1688835 h 2092695"/>
                  <a:gd name="connsiteX4" fmla="*/ 310238 w 2369816"/>
                  <a:gd name="connsiteY4" fmla="*/ 2092695 h 2092695"/>
                  <a:gd name="connsiteX5" fmla="*/ 0 w 2369816"/>
                  <a:gd name="connsiteY5" fmla="*/ 767098 h 2092695"/>
                  <a:gd name="connsiteX0" fmla="*/ 0 w 2369816"/>
                  <a:gd name="connsiteY0" fmla="*/ 744238 h 2069835"/>
                  <a:gd name="connsiteX1" fmla="*/ 1047748 w 2369816"/>
                  <a:gd name="connsiteY1" fmla="*/ 0 h 2069835"/>
                  <a:gd name="connsiteX2" fmla="*/ 2369816 w 2369816"/>
                  <a:gd name="connsiteY2" fmla="*/ 736618 h 2069835"/>
                  <a:gd name="connsiteX3" fmla="*/ 2135778 w 2369816"/>
                  <a:gd name="connsiteY3" fmla="*/ 1665975 h 2069835"/>
                  <a:gd name="connsiteX4" fmla="*/ 310238 w 2369816"/>
                  <a:gd name="connsiteY4" fmla="*/ 2069835 h 2069835"/>
                  <a:gd name="connsiteX5" fmla="*/ 0 w 2369816"/>
                  <a:gd name="connsiteY5" fmla="*/ 744238 h 2069835"/>
                  <a:gd name="connsiteX0" fmla="*/ 0 w 2362196"/>
                  <a:gd name="connsiteY0" fmla="*/ 744238 h 2069835"/>
                  <a:gd name="connsiteX1" fmla="*/ 1047748 w 2362196"/>
                  <a:gd name="connsiteY1" fmla="*/ 0 h 2069835"/>
                  <a:gd name="connsiteX2" fmla="*/ 2362196 w 2362196"/>
                  <a:gd name="connsiteY2" fmla="*/ 759478 h 2069835"/>
                  <a:gd name="connsiteX3" fmla="*/ 2135778 w 2362196"/>
                  <a:gd name="connsiteY3" fmla="*/ 1665975 h 2069835"/>
                  <a:gd name="connsiteX4" fmla="*/ 310238 w 2362196"/>
                  <a:gd name="connsiteY4" fmla="*/ 2069835 h 2069835"/>
                  <a:gd name="connsiteX5" fmla="*/ 0 w 2362196"/>
                  <a:gd name="connsiteY5" fmla="*/ 744238 h 2069835"/>
                  <a:gd name="connsiteX0" fmla="*/ 0 w 2362196"/>
                  <a:gd name="connsiteY0" fmla="*/ 744238 h 2069835"/>
                  <a:gd name="connsiteX1" fmla="*/ 1047748 w 2362196"/>
                  <a:gd name="connsiteY1" fmla="*/ 0 h 2069835"/>
                  <a:gd name="connsiteX2" fmla="*/ 2362196 w 2362196"/>
                  <a:gd name="connsiteY2" fmla="*/ 759478 h 2069835"/>
                  <a:gd name="connsiteX3" fmla="*/ 2105298 w 2362196"/>
                  <a:gd name="connsiteY3" fmla="*/ 1635495 h 2069835"/>
                  <a:gd name="connsiteX4" fmla="*/ 310238 w 2362196"/>
                  <a:gd name="connsiteY4" fmla="*/ 2069835 h 2069835"/>
                  <a:gd name="connsiteX5" fmla="*/ 0 w 2362196"/>
                  <a:gd name="connsiteY5" fmla="*/ 744238 h 2069835"/>
                  <a:gd name="connsiteX0" fmla="*/ 0 w 2362196"/>
                  <a:gd name="connsiteY0" fmla="*/ 744238 h 2008875"/>
                  <a:gd name="connsiteX1" fmla="*/ 1047748 w 2362196"/>
                  <a:gd name="connsiteY1" fmla="*/ 0 h 2008875"/>
                  <a:gd name="connsiteX2" fmla="*/ 2362196 w 2362196"/>
                  <a:gd name="connsiteY2" fmla="*/ 759478 h 2008875"/>
                  <a:gd name="connsiteX3" fmla="*/ 2105298 w 2362196"/>
                  <a:gd name="connsiteY3" fmla="*/ 1635495 h 2008875"/>
                  <a:gd name="connsiteX4" fmla="*/ 294998 w 2362196"/>
                  <a:gd name="connsiteY4" fmla="*/ 2008875 h 2008875"/>
                  <a:gd name="connsiteX5" fmla="*/ 0 w 2362196"/>
                  <a:gd name="connsiteY5" fmla="*/ 744238 h 2008875"/>
                  <a:gd name="connsiteX0" fmla="*/ 0 w 2362196"/>
                  <a:gd name="connsiteY0" fmla="*/ 744238 h 2008875"/>
                  <a:gd name="connsiteX1" fmla="*/ 1047748 w 2362196"/>
                  <a:gd name="connsiteY1" fmla="*/ 0 h 2008875"/>
                  <a:gd name="connsiteX2" fmla="*/ 2362196 w 2362196"/>
                  <a:gd name="connsiteY2" fmla="*/ 759478 h 2008875"/>
                  <a:gd name="connsiteX3" fmla="*/ 2120538 w 2362196"/>
                  <a:gd name="connsiteY3" fmla="*/ 1620255 h 2008875"/>
                  <a:gd name="connsiteX4" fmla="*/ 294998 w 2362196"/>
                  <a:gd name="connsiteY4" fmla="*/ 2008875 h 2008875"/>
                  <a:gd name="connsiteX5" fmla="*/ 0 w 2362196"/>
                  <a:gd name="connsiteY5" fmla="*/ 744238 h 200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196" h="2008875">
                    <a:moveTo>
                      <a:pt x="0" y="744238"/>
                    </a:moveTo>
                    <a:lnTo>
                      <a:pt x="1047748" y="0"/>
                    </a:lnTo>
                    <a:lnTo>
                      <a:pt x="2362196" y="759478"/>
                    </a:lnTo>
                    <a:lnTo>
                      <a:pt x="2120538" y="1620255"/>
                    </a:lnTo>
                    <a:lnTo>
                      <a:pt x="294998" y="2008875"/>
                    </a:lnTo>
                    <a:lnTo>
                      <a:pt x="0" y="744238"/>
                    </a:ln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D5B1F54-D6CB-4E72-360C-EADDC0C06204}"/>
              </a:ext>
            </a:extLst>
          </p:cNvPr>
          <p:cNvGrpSpPr/>
          <p:nvPr/>
        </p:nvGrpSpPr>
        <p:grpSpPr>
          <a:xfrm>
            <a:off x="87079" y="4099428"/>
            <a:ext cx="3596658" cy="2601176"/>
            <a:chOff x="1162412" y="4080329"/>
            <a:chExt cx="3596658" cy="260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44909E-2D64-6B0E-4A8C-EBDE04BAAA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2412" y="4080329"/>
              <a:ext cx="3596658" cy="2601176"/>
              <a:chOff x="871694" y="1388824"/>
              <a:chExt cx="4542600" cy="328530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3E5CB33-9106-0147-1D49-18C893B32693}"/>
                  </a:ext>
                </a:extLst>
              </p:cNvPr>
              <p:cNvCxnSpPr>
                <a:cxnSpLocks/>
                <a:stCxn id="23" idx="6"/>
                <a:endCxn id="26" idx="2"/>
              </p:cNvCxnSpPr>
              <p:nvPr/>
            </p:nvCxnSpPr>
            <p:spPr>
              <a:xfrm>
                <a:off x="1469294" y="3237724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9F08976-87FB-0FE6-3CAB-DD561842045D}"/>
                  </a:ext>
                </a:extLst>
              </p:cNvPr>
              <p:cNvCxnSpPr>
                <a:cxnSpLocks/>
                <a:stCxn id="23" idx="7"/>
                <a:endCxn id="21" idx="2"/>
              </p:cNvCxnSpPr>
              <p:nvPr/>
            </p:nvCxnSpPr>
            <p:spPr>
              <a:xfrm flipV="1">
                <a:off x="1381778" y="210012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4910D9A-A917-C19E-9AD8-F570914A6F04}"/>
                  </a:ext>
                </a:extLst>
              </p:cNvPr>
              <p:cNvCxnSpPr>
                <a:cxnSpLocks/>
                <a:stCxn id="23" idx="5"/>
                <a:endCxn id="44" idx="2"/>
              </p:cNvCxnSpPr>
              <p:nvPr/>
            </p:nvCxnSpPr>
            <p:spPr>
              <a:xfrm>
                <a:off x="1381778" y="3449008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EB6546D-039E-8472-2430-F56CCDB0E245}"/>
                  </a:ext>
                </a:extLst>
              </p:cNvPr>
              <p:cNvCxnSpPr>
                <a:cxnSpLocks/>
                <a:stCxn id="44" idx="6"/>
                <a:endCxn id="24" idx="3"/>
              </p:cNvCxnSpPr>
              <p:nvPr/>
            </p:nvCxnSpPr>
            <p:spPr>
              <a:xfrm flipV="1">
                <a:off x="3328094" y="3449008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CD8A45E-DC54-B39D-E777-D6BAAFF7E8BE}"/>
                  </a:ext>
                </a:extLst>
              </p:cNvPr>
              <p:cNvCxnSpPr>
                <a:cxnSpLocks/>
                <a:stCxn id="21" idx="6"/>
                <a:endCxn id="24" idx="1"/>
              </p:cNvCxnSpPr>
              <p:nvPr/>
            </p:nvCxnSpPr>
            <p:spPr>
              <a:xfrm>
                <a:off x="3328094" y="210012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8AD1603-330D-5BF6-6322-AC7A5CDAAC27}"/>
                  </a:ext>
                </a:extLst>
              </p:cNvPr>
              <p:cNvCxnSpPr>
                <a:cxnSpLocks/>
                <a:stCxn id="26" idx="6"/>
                <a:endCxn id="24" idx="2"/>
              </p:cNvCxnSpPr>
              <p:nvPr/>
            </p:nvCxnSpPr>
            <p:spPr>
              <a:xfrm>
                <a:off x="3328094" y="3237724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C820490-09B7-03E0-11B9-3631065AC514}"/>
                      </a:ext>
                    </a:extLst>
                  </p:cNvPr>
                  <p:cNvSpPr txBox="1"/>
                  <p:nvPr/>
                </p:nvSpPr>
                <p:spPr>
                  <a:xfrm>
                    <a:off x="3705880" y="2105280"/>
                    <a:ext cx="597600" cy="4583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C820490-09B7-03E0-11B9-3631065AC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5880" y="2105280"/>
                    <a:ext cx="597600" cy="45837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E6F0DA10-9D01-F4DA-BE33-A8A4FBBD76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30494" y="1801324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E6F0DA10-9D01-F4DA-BE33-A8A4FBBD7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0494" y="1801324"/>
                    <a:ext cx="597600" cy="597600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7143"/>
                    </a:stretch>
                  </a:blipFill>
                  <a:ln w="50800" cmpd="dbl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975D2C0-8E6B-6BA3-909B-8A08D5C74E49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817" y="1388824"/>
                    <a:ext cx="316800" cy="4583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975D2C0-8E6B-6BA3-909B-8A08D5C74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817" y="1388824"/>
                    <a:ext cx="316800" cy="45837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1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A9B6182A-CBBA-86CE-030D-C2580CC432E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1694" y="2938924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A9B6182A-CBBA-86CE-030D-C2580CC432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694" y="2938924"/>
                    <a:ext cx="597600" cy="5976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 l="-12500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E4A07F-C1E6-0002-8963-1EC3CD0A3E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589294" y="2938924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E4A07F-C1E6-0002-8963-1EC3CD0A3E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9294" y="2938924"/>
                    <a:ext cx="597600" cy="5976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 l="-15385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7ECDFBC-C498-C109-BD08-F4B06EDC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3705880" y="2828207"/>
                    <a:ext cx="656014" cy="4563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7ECDFBC-C498-C109-BD08-F4B06EDC42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5880" y="2828207"/>
                    <a:ext cx="656014" cy="45634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F1BB758-0D36-37ED-1B4C-51C56B9BF3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30494" y="2938924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F1BB758-0D36-37ED-1B4C-51C56B9BF3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0494" y="2938924"/>
                    <a:ext cx="597600" cy="597600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 l="-7143"/>
                    </a:stretch>
                  </a:blipFill>
                  <a:ln w="50800" cmpd="dbl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B8C2DC9-9B39-F4DF-0E45-F9D24AD41A6B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817" y="2532892"/>
                    <a:ext cx="316800" cy="4563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B8C2DC9-9B39-F4DF-0E45-F9D24AD41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817" y="2532892"/>
                    <a:ext cx="316800" cy="45634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E3B5CE2-BE6C-ACAA-72ED-6054D9598A54}"/>
                      </a:ext>
                    </a:extLst>
                  </p:cNvPr>
                  <p:cNvSpPr txBox="1"/>
                  <p:nvPr/>
                </p:nvSpPr>
                <p:spPr>
                  <a:xfrm>
                    <a:off x="3705880" y="3476139"/>
                    <a:ext cx="316800" cy="456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E3B5CE2-BE6C-ACAA-72ED-6054D9598A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5880" y="3476139"/>
                    <a:ext cx="316800" cy="45667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85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87B23D14-37B7-BE7B-EAFF-3F8BE221464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30494" y="4076524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87B23D14-37B7-BE7B-EAFF-3F8BE22146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0494" y="4076524"/>
                    <a:ext cx="597600" cy="5976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 l="-7143"/>
                    </a:stretch>
                  </a:blipFill>
                  <a:ln w="50800" cmpd="dbl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6AED212-6737-980F-267A-3DA733FD233C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817" y="3661753"/>
                    <a:ext cx="316800" cy="456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6AED212-6737-980F-267A-3DA733FD2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817" y="3661753"/>
                    <a:ext cx="316800" cy="45667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1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6DC1887-EE4D-E446-ADC4-4FC70AEAABDD}"/>
                      </a:ext>
                    </a:extLst>
                  </p:cNvPr>
                  <p:cNvSpPr txBox="1"/>
                  <p:nvPr/>
                </p:nvSpPr>
                <p:spPr>
                  <a:xfrm>
                    <a:off x="4589294" y="2530707"/>
                    <a:ext cx="825000" cy="4583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6DC1887-EE4D-E446-ADC4-4FC70AEAAB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9294" y="2530707"/>
                    <a:ext cx="825000" cy="45837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8BD31ED-A76A-AEE6-E22A-CFD5ED3E3FFA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760" y="2123139"/>
                    <a:ext cx="316800" cy="4583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8BD31ED-A76A-AEE6-E22A-CFD5ED3E3F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1760" y="2123139"/>
                    <a:ext cx="316800" cy="45837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904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F5D7A78-E8EE-D03A-9660-F817FA3BFBCF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760" y="2837816"/>
                    <a:ext cx="316800" cy="4563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F5D7A78-E8EE-D03A-9660-F817FA3BFB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1760" y="2837816"/>
                    <a:ext cx="316800" cy="45634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r="-904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51A4CBA-863D-F8FA-765D-543645F10602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760" y="3445050"/>
                    <a:ext cx="316800" cy="456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oMath>
                      </m:oMathPara>
                    </a14:m>
                    <a:endParaRPr lang="en-US" sz="1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51A4CBA-863D-F8FA-765D-543645F106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1760" y="3445050"/>
                    <a:ext cx="316800" cy="45667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904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045A21-C6B4-1CBC-5DBD-46849866B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235" y="4307483"/>
              <a:ext cx="401130" cy="26215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2F08F6-6771-CE30-6EE6-AC40A403B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1421" y="5227586"/>
              <a:ext cx="401130" cy="26215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715272-D493-ADE7-679E-3AFD06C8A8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235" y="6183966"/>
              <a:ext cx="401130" cy="26215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216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D166C0C7-02BE-69D6-3D50-BF2D9874B39C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64DB0E90-6AE3-3BAC-B209-EDB28043B97C}"/>
              </a:ext>
            </a:extLst>
          </p:cNvPr>
          <p:cNvSpPr/>
          <p:nvPr/>
        </p:nvSpPr>
        <p:spPr>
          <a:xfrm>
            <a:off x="3660305" y="4973667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/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DNN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1F338-E24A-E206-EA33-20A3D0AD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574" y="6293083"/>
                <a:ext cx="1424364" cy="542136"/>
              </a:xfrm>
              <a:prstGeom prst="rect">
                <a:avLst/>
              </a:prstGeom>
              <a:blipFill>
                <a:blip r:embed="rId3"/>
                <a:stretch>
                  <a:fillRect l="-8772" t="-6818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108BF86-1217-1E53-47F9-2A24C21F8DBD}"/>
              </a:ext>
            </a:extLst>
          </p:cNvPr>
          <p:cNvGrpSpPr>
            <a:grpSpLocks noChangeAspect="1"/>
          </p:cNvGrpSpPr>
          <p:nvPr/>
        </p:nvGrpSpPr>
        <p:grpSpPr>
          <a:xfrm>
            <a:off x="449811" y="3957682"/>
            <a:ext cx="3045106" cy="2232567"/>
            <a:chOff x="7668836" y="-89485"/>
            <a:chExt cx="4397832" cy="32243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EEC2DB-C67E-79AB-59A7-5690028D442F}"/>
                </a:ext>
              </a:extLst>
            </p:cNvPr>
            <p:cNvGrpSpPr/>
            <p:nvPr/>
          </p:nvGrpSpPr>
          <p:grpSpPr>
            <a:xfrm>
              <a:off x="7668836" y="-89485"/>
              <a:ext cx="4397832" cy="3224340"/>
              <a:chOff x="1258623" y="2454250"/>
              <a:chExt cx="4397832" cy="322434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EC0B9A-8C11-F16F-6B45-2DD7CD8E5B37}"/>
                  </a:ext>
                </a:extLst>
              </p:cNvPr>
              <p:cNvCxnSpPr>
                <a:cxnSpLocks/>
                <a:stCxn id="54" idx="6"/>
                <a:endCxn id="59" idx="2"/>
              </p:cNvCxnSpPr>
              <p:nvPr/>
            </p:nvCxnSpPr>
            <p:spPr>
              <a:xfrm>
                <a:off x="18562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990A1E5-2281-6C7D-9814-EAF534589FEF}"/>
                  </a:ext>
                </a:extLst>
              </p:cNvPr>
              <p:cNvCxnSpPr>
                <a:cxnSpLocks/>
                <a:stCxn id="54" idx="7"/>
                <a:endCxn id="63" idx="2"/>
              </p:cNvCxnSpPr>
              <p:nvPr/>
            </p:nvCxnSpPr>
            <p:spPr>
              <a:xfrm flipV="1">
                <a:off x="1768707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4C48B8-2039-E87A-5A97-269BDA081A8F}"/>
                  </a:ext>
                </a:extLst>
              </p:cNvPr>
              <p:cNvCxnSpPr>
                <a:cxnSpLocks/>
                <a:stCxn id="54" idx="5"/>
                <a:endCxn id="52" idx="2"/>
              </p:cNvCxnSpPr>
              <p:nvPr/>
            </p:nvCxnSpPr>
            <p:spPr>
              <a:xfrm>
                <a:off x="1768707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63AA516-1BE5-8ECA-8EEF-D7BB29C8DC1E}"/>
                  </a:ext>
                </a:extLst>
              </p:cNvPr>
              <p:cNvCxnSpPr>
                <a:cxnSpLocks/>
                <a:stCxn id="52" idx="6"/>
                <a:endCxn id="55" idx="3"/>
              </p:cNvCxnSpPr>
              <p:nvPr/>
            </p:nvCxnSpPr>
            <p:spPr>
              <a:xfrm flipV="1">
                <a:off x="3715023" y="4453474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799016C-0A28-1BEB-355C-F276D189ACED}"/>
                  </a:ext>
                </a:extLst>
              </p:cNvPr>
              <p:cNvCxnSpPr>
                <a:cxnSpLocks/>
                <a:stCxn id="63" idx="6"/>
                <a:endCxn id="55" idx="1"/>
              </p:cNvCxnSpPr>
              <p:nvPr/>
            </p:nvCxnSpPr>
            <p:spPr>
              <a:xfrm>
                <a:off x="3715023" y="3104590"/>
                <a:ext cx="1348716" cy="9263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70F0F13-9B9D-B1E2-FD16-DCCA5E7C27A8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>
                <a:off x="3715023" y="4242190"/>
                <a:ext cx="1261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FE80AE-9466-F8F2-973F-1D7FC08AF6D2}"/>
                  </a:ext>
                </a:extLst>
              </p:cNvPr>
              <p:cNvGrpSpPr/>
              <p:nvPr/>
            </p:nvGrpSpPr>
            <p:grpSpPr>
              <a:xfrm>
                <a:off x="3117423" y="2454250"/>
                <a:ext cx="2053798" cy="1154606"/>
                <a:chOff x="4825200" y="1641060"/>
                <a:chExt cx="2053798" cy="115460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1845" y="2395616"/>
                      <a:ext cx="967153" cy="4000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6D5FA30A-A9EF-8D49-9ED0-C8F0C33E7C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1845" y="2395616"/>
                      <a:ext cx="967153" cy="40005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A0BE7AB-3EEF-677C-D3EA-3F1E015FB5EB}"/>
                    </a:ext>
                  </a:extLst>
                </p:cNvPr>
                <p:cNvGrpSpPr/>
                <p:nvPr/>
              </p:nvGrpSpPr>
              <p:grpSpPr>
                <a:xfrm>
                  <a:off x="4825200" y="1641060"/>
                  <a:ext cx="597600" cy="949140"/>
                  <a:chOff x="4825200" y="1641060"/>
                  <a:chExt cx="597600" cy="949140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B7A15C26-B972-BCE4-2779-A21B084C03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19926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6270" y="1641060"/>
                        <a:ext cx="316802" cy="4000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CAB06820-C256-929A-27C2-9612E9A114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6270" y="1641060"/>
                        <a:ext cx="316802" cy="40005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DC76A6-87BA-4C26-916D-383FFDF7A768}"/>
                  </a:ext>
                </a:extLst>
              </p:cNvPr>
              <p:cNvGrpSpPr/>
              <p:nvPr/>
            </p:nvGrpSpPr>
            <p:grpSpPr>
              <a:xfrm>
                <a:off x="1258623" y="3598319"/>
                <a:ext cx="4315200" cy="942671"/>
                <a:chOff x="2966400" y="2785129"/>
                <a:chExt cx="4315200" cy="94267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B209643-6224-57B0-11E8-9430855FC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664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397A0BAC-AA30-FAC6-C4A4-5C14A482BA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84000" y="3130200"/>
                  <a:ext cx="597600" cy="5976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02BF8B0-6496-EB03-091D-7753E221EF81}"/>
                    </a:ext>
                  </a:extLst>
                </p:cNvPr>
                <p:cNvGrpSpPr/>
                <p:nvPr/>
              </p:nvGrpSpPr>
              <p:grpSpPr>
                <a:xfrm>
                  <a:off x="4825200" y="2785129"/>
                  <a:ext cx="1826322" cy="942671"/>
                  <a:chOff x="4825200" y="2785129"/>
                  <a:chExt cx="1826322" cy="94267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00585" y="3088065"/>
                        <a:ext cx="850937" cy="4000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55F682-3C1C-2BC1-69C1-4A5EAD902F9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00585" y="3088065"/>
                        <a:ext cx="850937" cy="40005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30E971A8-BABF-A8F3-0DF8-83048483F36D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597600" cy="942671"/>
                    <a:chOff x="4825200" y="2785129"/>
                    <a:chExt cx="597600" cy="942671"/>
                  </a:xfrm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12F5145B-63BB-7190-DAE9-C7C60B8E89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31302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4848" y="2785129"/>
                          <a:ext cx="316802" cy="40005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B24010C5-0C60-AAD8-AB7E-5B7047E399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4848" y="2785129"/>
                          <a:ext cx="316802" cy="40005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16865ED-6073-C566-248D-BD7A78246FF1}"/>
                  </a:ext>
                </a:extLst>
              </p:cNvPr>
              <p:cNvGrpSpPr/>
              <p:nvPr/>
            </p:nvGrpSpPr>
            <p:grpSpPr>
              <a:xfrm>
                <a:off x="3117423" y="4549185"/>
                <a:ext cx="1470972" cy="1129405"/>
                <a:chOff x="4825200" y="3735995"/>
                <a:chExt cx="1470972" cy="11294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9372" y="3735995"/>
                      <a:ext cx="316800" cy="4000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20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067C3CDF-477D-2CC0-FDDC-912D19B40D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9372" y="3735995"/>
                      <a:ext cx="316800" cy="40005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F62227D-B4AF-6E38-7E89-ACDABAB0DA5D}"/>
                    </a:ext>
                  </a:extLst>
                </p:cNvPr>
                <p:cNvGrpSpPr/>
                <p:nvPr/>
              </p:nvGrpSpPr>
              <p:grpSpPr>
                <a:xfrm>
                  <a:off x="4825200" y="3913989"/>
                  <a:ext cx="597600" cy="951411"/>
                  <a:chOff x="4825200" y="3913989"/>
                  <a:chExt cx="597600" cy="95141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72F74272-DEF0-DC96-8EF9-3A2EA38083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25200" y="4267800"/>
                    <a:ext cx="597600" cy="597600"/>
                  </a:xfrm>
                  <a:prstGeom prst="ellipse">
                    <a:avLst/>
                  </a:prstGeom>
                  <a:noFill/>
                  <a:ln w="50800" cmpd="dbl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92001" y="3913989"/>
                        <a:ext cx="316802" cy="4000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oMath>
                          </m:oMathPara>
                        </a14:m>
                        <a:endPara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4A6C17D9-CD62-C1A4-2D8C-56CAE88F7FA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92001" y="3913989"/>
                        <a:ext cx="316802" cy="400050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5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53" y="3626308"/>
                    <a:ext cx="825002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−0.2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BE295B-1C4D-7008-3A9F-DFC7D520E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53" y="3626308"/>
                    <a:ext cx="825002" cy="40005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/>
                <p:nvPr/>
              </p:nvSpPr>
              <p:spPr>
                <a:xfrm>
                  <a:off x="8538902" y="614347"/>
                  <a:ext cx="316800" cy="400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−0.4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BA3C2CA-3AAE-289D-467F-FA647D3B0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614347"/>
                  <a:ext cx="316800" cy="400050"/>
                </a:xfrm>
                <a:prstGeom prst="rect">
                  <a:avLst/>
                </a:prstGeom>
                <a:blipFill>
                  <a:blip r:embed="rId11"/>
                  <a:stretch>
                    <a:fillRect r="-10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/>
                <p:nvPr/>
              </p:nvSpPr>
              <p:spPr>
                <a:xfrm>
                  <a:off x="8538902" y="1329027"/>
                  <a:ext cx="316800" cy="400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333B3-9D36-C871-CBD8-ABA2F05B4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329027"/>
                  <a:ext cx="316800" cy="40005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/>
                <p:nvPr/>
              </p:nvSpPr>
              <p:spPr>
                <a:xfrm>
                  <a:off x="8538902" y="1936263"/>
                  <a:ext cx="316800" cy="400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0.366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A0CE3E-283C-1A4F-8961-49BB3012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902" y="1936263"/>
                  <a:ext cx="316800" cy="400050"/>
                </a:xfrm>
                <a:prstGeom prst="rect">
                  <a:avLst/>
                </a:prstGeom>
                <a:blipFill>
                  <a:blip r:embed="rId13"/>
                  <a:stretch>
                    <a:fillRect r="-1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E1216CF4-F5DB-D7B8-FB42-A451F21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Overview: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Provable </a:t>
            </a:r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Polytope Repair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847358-2AA9-A1C5-DC2C-3F85E0B209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399" y="1590247"/>
            <a:ext cx="2791537" cy="239274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322631-1051-A62A-5F60-3D5558303B57}"/>
              </a:ext>
            </a:extLst>
          </p:cNvPr>
          <p:cNvSpPr/>
          <p:nvPr/>
        </p:nvSpPr>
        <p:spPr>
          <a:xfrm>
            <a:off x="1070541" y="2402245"/>
            <a:ext cx="839470" cy="628360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165AC8-FA98-4964-8BD9-C25CC6EF40FC}"/>
              </a:ext>
            </a:extLst>
          </p:cNvPr>
          <p:cNvSpPr/>
          <p:nvPr/>
        </p:nvSpPr>
        <p:spPr>
          <a:xfrm>
            <a:off x="2182649" y="2134086"/>
            <a:ext cx="582460" cy="6884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F63D80-98D5-9E38-A49D-90D91BD1F1AE}"/>
                  </a:ext>
                </a:extLst>
              </p:cNvPr>
              <p:cNvSpPr txBox="1"/>
              <p:nvPr/>
            </p:nvSpPr>
            <p:spPr>
              <a:xfrm>
                <a:off x="1052254" y="3010179"/>
                <a:ext cx="13472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satisfied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F63D80-98D5-9E38-A49D-90D91BD1F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54" y="3010179"/>
                <a:ext cx="1347201" cy="276999"/>
              </a:xfrm>
              <a:prstGeom prst="rect">
                <a:avLst/>
              </a:prstGeom>
              <a:blipFill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BE1487-E6A6-9ED4-98C2-7AEC7DAF2081}"/>
                  </a:ext>
                </a:extLst>
              </p:cNvPr>
              <p:cNvSpPr txBox="1"/>
              <p:nvPr/>
            </p:nvSpPr>
            <p:spPr>
              <a:xfrm>
                <a:off x="2017699" y="2809694"/>
                <a:ext cx="9515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20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violated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BE1487-E6A6-9ED4-98C2-7AEC7DAF2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99" y="2809694"/>
                <a:ext cx="951521" cy="276999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6DBE29C-E815-1EFA-8BE6-FA0B277322B5}"/>
              </a:ext>
            </a:extLst>
          </p:cNvPr>
          <p:cNvGrpSpPr/>
          <p:nvPr/>
        </p:nvGrpSpPr>
        <p:grpSpPr>
          <a:xfrm>
            <a:off x="7356746" y="3933091"/>
            <a:ext cx="3856178" cy="2861054"/>
            <a:chOff x="7356746" y="3933091"/>
            <a:chExt cx="3856178" cy="2861054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1356A622-9603-1F0A-3C89-457DAACD763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/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>
                      <a:latin typeface="Calibri" panose="020F0502020204030204" pitchFamily="34" charset="0"/>
                      <a:cs typeface="Calibri" panose="020F0502020204030204" pitchFamily="34" charset="0"/>
                    </a:rPr>
                    <a:t>Repaired DNN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a14:m>
                  <a:endParaRPr lang="en-US" sz="28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B626BA-12B4-FDD4-E87E-9AA205B2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77" y="6212254"/>
                  <a:ext cx="2905347" cy="581891"/>
                </a:xfrm>
                <a:prstGeom prst="rect">
                  <a:avLst/>
                </a:prstGeom>
                <a:blipFill>
                  <a:blip r:embed="rId17"/>
                  <a:stretch>
                    <a:fillRect l="-4367" b="-27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0FF4EE-CFA1-C2AF-A471-4B2A190749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4640" y="3933091"/>
              <a:ext cx="3045106" cy="2232567"/>
              <a:chOff x="7668836" y="-89485"/>
              <a:chExt cx="4397832" cy="3224340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63A590E-CB28-F936-8C42-31909C9D9CEA}"/>
                  </a:ext>
                </a:extLst>
              </p:cNvPr>
              <p:cNvGrpSpPr/>
              <p:nvPr/>
            </p:nvGrpSpPr>
            <p:grpSpPr>
              <a:xfrm>
                <a:off x="7668836" y="-89485"/>
                <a:ext cx="4397832" cy="3224340"/>
                <a:chOff x="1258623" y="2454250"/>
                <a:chExt cx="4397832" cy="3224340"/>
              </a:xfrm>
            </p:grpSpPr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12B738F9-96A8-4A60-C506-BF524712E9CE}"/>
                    </a:ext>
                  </a:extLst>
                </p:cNvPr>
                <p:cNvCxnSpPr>
                  <a:cxnSpLocks/>
                  <a:stCxn id="84" idx="6"/>
                  <a:endCxn id="89" idx="2"/>
                </p:cNvCxnSpPr>
                <p:nvPr/>
              </p:nvCxnSpPr>
              <p:spPr>
                <a:xfrm>
                  <a:off x="18562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73EC5848-8DF8-A822-3806-19DFACB34945}"/>
                    </a:ext>
                  </a:extLst>
                </p:cNvPr>
                <p:cNvCxnSpPr>
                  <a:cxnSpLocks/>
                  <a:stCxn id="84" idx="7"/>
                  <a:endCxn id="93" idx="2"/>
                </p:cNvCxnSpPr>
                <p:nvPr/>
              </p:nvCxnSpPr>
              <p:spPr>
                <a:xfrm flipV="1">
                  <a:off x="1768707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0988BB22-E478-59AE-5E7B-1ECC818F3EFE}"/>
                    </a:ext>
                  </a:extLst>
                </p:cNvPr>
                <p:cNvCxnSpPr>
                  <a:cxnSpLocks/>
                  <a:stCxn id="84" idx="5"/>
                  <a:endCxn id="82" idx="2"/>
                </p:cNvCxnSpPr>
                <p:nvPr/>
              </p:nvCxnSpPr>
              <p:spPr>
                <a:xfrm>
                  <a:off x="1768707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11BF078D-BF81-BBAC-770D-00CF2F6F8DEB}"/>
                    </a:ext>
                  </a:extLst>
                </p:cNvPr>
                <p:cNvCxnSpPr>
                  <a:cxnSpLocks/>
                  <a:stCxn id="82" idx="6"/>
                  <a:endCxn id="85" idx="3"/>
                </p:cNvCxnSpPr>
                <p:nvPr/>
              </p:nvCxnSpPr>
              <p:spPr>
                <a:xfrm flipV="1">
                  <a:off x="3715023" y="4453474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2E9CEF93-9BDA-629A-0C03-832729BB20DB}"/>
                    </a:ext>
                  </a:extLst>
                </p:cNvPr>
                <p:cNvCxnSpPr>
                  <a:cxnSpLocks/>
                  <a:stCxn id="93" idx="6"/>
                  <a:endCxn id="85" idx="1"/>
                </p:cNvCxnSpPr>
                <p:nvPr/>
              </p:nvCxnSpPr>
              <p:spPr>
                <a:xfrm>
                  <a:off x="3715023" y="3104590"/>
                  <a:ext cx="1348716" cy="9263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E3264ED3-29A9-E066-67CA-314397637308}"/>
                    </a:ext>
                  </a:extLst>
                </p:cNvPr>
                <p:cNvCxnSpPr>
                  <a:cxnSpLocks/>
                  <a:stCxn id="89" idx="6"/>
                  <a:endCxn id="85" idx="2"/>
                </p:cNvCxnSpPr>
                <p:nvPr/>
              </p:nvCxnSpPr>
              <p:spPr>
                <a:xfrm>
                  <a:off x="3715023" y="4242190"/>
                  <a:ext cx="1261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78863B80-3BCD-B9E7-9690-9F63C2EEFB85}"/>
                    </a:ext>
                  </a:extLst>
                </p:cNvPr>
                <p:cNvGrpSpPr/>
                <p:nvPr/>
              </p:nvGrpSpPr>
              <p:grpSpPr>
                <a:xfrm>
                  <a:off x="3117423" y="2454250"/>
                  <a:ext cx="2053798" cy="1154606"/>
                  <a:chOff x="4825200" y="1641060"/>
                  <a:chExt cx="2053798" cy="1154606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91" name="TextBox 90">
                        <a:extLst>
                          <a:ext uri="{FF2B5EF4-FFF2-40B4-BE49-F238E27FC236}">
                            <a16:creationId xmlns:a16="http://schemas.microsoft.com/office/drawing/2014/main" id="{637B93DE-DD69-C574-D50B-4CED4385CB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11845" y="2395616"/>
                        <a:ext cx="967153" cy="4000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91" name="TextBox 90">
                        <a:extLst>
                          <a:ext uri="{FF2B5EF4-FFF2-40B4-BE49-F238E27FC236}">
                            <a16:creationId xmlns:a16="http://schemas.microsoft.com/office/drawing/2014/main" id="{637B93DE-DD69-C574-D50B-4CED4385CBC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1845" y="2395616"/>
                        <a:ext cx="967153" cy="40005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5C4AFF44-F7BF-F041-B2E4-17872B2D93E6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1641060"/>
                    <a:ext cx="597600" cy="949140"/>
                    <a:chOff x="4825200" y="1641060"/>
                    <a:chExt cx="597600" cy="949140"/>
                  </a:xfrm>
                </p:grpSpPr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9C1195A7-D3BC-F2CB-EFED-11D98920DE0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19926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94" name="TextBox 93">
                          <a:extLst>
                            <a:ext uri="{FF2B5EF4-FFF2-40B4-BE49-F238E27FC236}">
                              <a16:creationId xmlns:a16="http://schemas.microsoft.com/office/drawing/2014/main" id="{DEE1A44E-32C1-8D3A-26A1-C186B6B0611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6270" y="1641060"/>
                          <a:ext cx="316802" cy="4000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94" name="TextBox 93">
                          <a:extLst>
                            <a:ext uri="{FF2B5EF4-FFF2-40B4-BE49-F238E27FC236}">
                              <a16:creationId xmlns:a16="http://schemas.microsoft.com/office/drawing/2014/main" id="{DEE1A44E-32C1-8D3A-26A1-C186B6B0611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6270" y="1641060"/>
                          <a:ext cx="316802" cy="400051"/>
                        </a:xfrm>
                        <a:prstGeom prst="rect">
                          <a:avLst/>
                        </a:prstGeom>
                        <a:blipFill>
                          <a:blip r:embed="rId18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167D9B6E-F8CC-7898-C8D1-1BA1D98B3C9E}"/>
                    </a:ext>
                  </a:extLst>
                </p:cNvPr>
                <p:cNvGrpSpPr/>
                <p:nvPr/>
              </p:nvGrpSpPr>
              <p:grpSpPr>
                <a:xfrm>
                  <a:off x="1258623" y="3598319"/>
                  <a:ext cx="4315200" cy="942671"/>
                  <a:chOff x="2966400" y="2785129"/>
                  <a:chExt cx="4315200" cy="942671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BAA6D2BA-E526-BB11-BE6D-8B25CE9F17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9664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E8871CDB-967E-027A-E782-9253C3C4CF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84000" y="3130200"/>
                    <a:ext cx="597600" cy="5976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CA864335-5AAD-C293-8FFA-CF8AD75CFA10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2785129"/>
                    <a:ext cx="1826322" cy="942671"/>
                    <a:chOff x="4825200" y="2785129"/>
                    <a:chExt cx="1826322" cy="94267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069C011-3DFB-C871-B6E1-BA0F79864F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800585" y="3088065"/>
                          <a:ext cx="850937" cy="40005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069C011-3DFB-C871-B6E1-BA0F79864F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800585" y="3088065"/>
                          <a:ext cx="850937" cy="400050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DB6F251A-3BBE-93B3-5BBD-3C63D8988C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0" y="2785129"/>
                      <a:ext cx="597600" cy="942671"/>
                      <a:chOff x="4825200" y="2785129"/>
                      <a:chExt cx="597600" cy="942671"/>
                    </a:xfrm>
                  </p:grpSpPr>
                  <p:sp>
                    <p:nvSpPr>
                      <p:cNvPr id="89" name="Oval 88">
                        <a:extLst>
                          <a:ext uri="{FF2B5EF4-FFF2-40B4-BE49-F238E27FC236}">
                            <a16:creationId xmlns:a16="http://schemas.microsoft.com/office/drawing/2014/main" id="{2F22B096-C99F-3184-CC2B-E77B0899893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25200" y="3130200"/>
                        <a:ext cx="597600" cy="597600"/>
                      </a:xfrm>
                      <a:prstGeom prst="ellipse">
                        <a:avLst/>
                      </a:prstGeom>
                      <a:noFill/>
                      <a:ln w="50800" cmpd="dbl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90" name="TextBox 89">
                            <a:extLst>
                              <a:ext uri="{FF2B5EF4-FFF2-40B4-BE49-F238E27FC236}">
                                <a16:creationId xmlns:a16="http://schemas.microsoft.com/office/drawing/2014/main" id="{9C513794-6150-C146-886E-646F7B40045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94848" y="2785129"/>
                            <a:ext cx="316802" cy="40005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oMath>
                              </m:oMathPara>
                            </a14:m>
                            <a:endParaRPr lang="en-US" sz="120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90" name="TextBox 89">
                            <a:extLst>
                              <a:ext uri="{FF2B5EF4-FFF2-40B4-BE49-F238E27FC236}">
                                <a16:creationId xmlns:a16="http://schemas.microsoft.com/office/drawing/2014/main" id="{9C513794-6150-C146-886E-646F7B40045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94848" y="2785129"/>
                            <a:ext cx="316802" cy="400050"/>
                          </a:xfrm>
                          <a:prstGeom prst="rect">
                            <a:avLst/>
                          </a:prstGeom>
                          <a:blipFill>
                            <a:blip r:embed="rId20"/>
                            <a:stretch>
                              <a:fillRect r="-5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C4BCBDB-04D0-E01B-CD43-25A109C4428C}"/>
                    </a:ext>
                  </a:extLst>
                </p:cNvPr>
                <p:cNvGrpSpPr/>
                <p:nvPr/>
              </p:nvGrpSpPr>
              <p:grpSpPr>
                <a:xfrm>
                  <a:off x="3117423" y="4549185"/>
                  <a:ext cx="1470972" cy="1129405"/>
                  <a:chOff x="4825200" y="3735995"/>
                  <a:chExt cx="1470972" cy="112940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A9D34B4-56AB-A360-EC91-0A02DD6A05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9372" y="3735995"/>
                        <a:ext cx="316800" cy="4000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20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BA9D34B4-56AB-A360-EC91-0A02DD6A054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79372" y="3735995"/>
                        <a:ext cx="316800" cy="40005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9C11700A-BA4A-D37A-32B4-E0AD59A74DD0}"/>
                      </a:ext>
                    </a:extLst>
                  </p:cNvPr>
                  <p:cNvGrpSpPr/>
                  <p:nvPr/>
                </p:nvGrpSpPr>
                <p:grpSpPr>
                  <a:xfrm>
                    <a:off x="4825200" y="3913989"/>
                    <a:ext cx="597600" cy="951411"/>
                    <a:chOff x="4825200" y="3913989"/>
                    <a:chExt cx="597600" cy="951411"/>
                  </a:xfrm>
                </p:grpSpPr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2FC3C135-15F0-E600-E041-7FD6F82211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25200" y="4267800"/>
                      <a:ext cx="597600" cy="597600"/>
                    </a:xfrm>
                    <a:prstGeom prst="ellipse">
                      <a:avLst/>
                    </a:prstGeom>
                    <a:noFill/>
                    <a:ln w="50800" cmpd="dbl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F091E9DE-EEEA-D50E-62BE-D351A17363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92001" y="3913989"/>
                          <a:ext cx="316802" cy="40005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</m:oMath>
                            </m:oMathPara>
                          </a14:m>
                          <a:endParaRPr lang="en-US" sz="1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F091E9DE-EEEA-D50E-62BE-D351A173639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892001" y="3913989"/>
                          <a:ext cx="316802" cy="400050"/>
                        </a:xfrm>
                        <a:prstGeom prst="rect">
                          <a:avLst/>
                        </a:prstGeom>
                        <a:blipFill>
                          <a:blip r:embed="rId21"/>
                          <a:stretch>
                            <a:fillRect r="-5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D2F9D9BB-EFC8-BF3B-9273-6C26518DC1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oMath>
                        </m:oMathPara>
                      </a14:m>
                      <a:endParaRPr lang="en-US" sz="12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D2F9D9BB-EFC8-BF3B-9273-6C26518DC1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53" y="3626308"/>
                      <a:ext cx="825002" cy="40005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C4DE59D-7C80-DF44-E4AB-D6780144864D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−0.4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C4DE59D-7C80-DF44-E4AB-D678014486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614347"/>
                    <a:ext cx="316800" cy="40005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947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DCA301E-C250-F219-6CED-F358547DDD7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329027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DCA301E-C250-F219-6CED-F358547DD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329027"/>
                    <a:ext cx="316800" cy="40005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97D3EDA-5BA8-090E-2677-E5F21E52F0D3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m:oMathPara>
                    </a14:m>
                    <a:endParaRPr lang="en-US" sz="12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97D3EDA-5BA8-090E-2677-E5F21E52F0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8902" y="1936263"/>
                    <a:ext cx="316800" cy="40005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47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4F34B2A-E97F-F85B-0947-38EF3C882F9A}"/>
                    </a:ext>
                  </a:extLst>
                </p:cNvPr>
                <p:cNvSpPr/>
                <p:nvPr/>
              </p:nvSpPr>
              <p:spPr>
                <a:xfrm>
                  <a:off x="8670114" y="4873624"/>
                  <a:ext cx="401031" cy="26702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0.75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4F34B2A-E97F-F85B-0947-38EF3C882F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114" y="4873624"/>
                  <a:ext cx="401031" cy="2670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6972243C-E25C-5E01-3C02-48D8E0090AEE}"/>
                    </a:ext>
                  </a:extLst>
                </p:cNvPr>
                <p:cNvSpPr/>
                <p:nvPr/>
              </p:nvSpPr>
              <p:spPr>
                <a:xfrm>
                  <a:off x="8670114" y="5357285"/>
                  <a:ext cx="401031" cy="26702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0.333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6972243C-E25C-5E01-3C02-48D8E0090A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114" y="5357285"/>
                  <a:ext cx="401031" cy="267020"/>
                </a:xfrm>
                <a:prstGeom prst="rect">
                  <a:avLst/>
                </a:prstGeom>
                <a:blipFill>
                  <a:blip r:embed="rId27"/>
                  <a:stretch>
                    <a:fillRect l="-2857" r="-5714"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38021FE-DBC0-E052-299E-C88A59D61079}"/>
                    </a:ext>
                  </a:extLst>
                </p:cNvPr>
                <p:cNvSpPr/>
                <p:nvPr/>
              </p:nvSpPr>
              <p:spPr>
                <a:xfrm>
                  <a:off x="9402274" y="4648913"/>
                  <a:ext cx="401031" cy="26702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−2.25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38021FE-DBC0-E052-299E-C88A59D610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2274" y="4648913"/>
                  <a:ext cx="401031" cy="267020"/>
                </a:xfrm>
                <a:prstGeom prst="rect">
                  <a:avLst/>
                </a:prstGeom>
                <a:blipFill>
                  <a:blip r:embed="rId28"/>
                  <a:stretch>
                    <a:fillRect l="-2857" r="-8571"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365D5D5-54EA-88F4-E498-06743930585E}"/>
                    </a:ext>
                  </a:extLst>
                </p:cNvPr>
                <p:cNvSpPr/>
                <p:nvPr/>
              </p:nvSpPr>
              <p:spPr>
                <a:xfrm>
                  <a:off x="10115042" y="4445023"/>
                  <a:ext cx="401031" cy="26702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en-US" sz="12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365D5D5-54EA-88F4-E498-0674393058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5042" y="4445023"/>
                  <a:ext cx="401031" cy="2670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68328BD-F766-ED07-4293-AD2B67388302}"/>
                    </a:ext>
                  </a:extLst>
                </p:cNvPr>
                <p:cNvSpPr/>
                <p:nvPr/>
              </p:nvSpPr>
              <p:spPr>
                <a:xfrm>
                  <a:off x="10117355" y="5359306"/>
                  <a:ext cx="401031" cy="26702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Ins="4572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</m:oMath>
                  </a14:m>
                  <a:r>
                    <a:rPr lang="en-US" sz="12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6</a:t>
                  </a: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68328BD-F766-ED07-4293-AD2B673883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7355" y="5359306"/>
                  <a:ext cx="401031" cy="267020"/>
                </a:xfrm>
                <a:prstGeom prst="rect">
                  <a:avLst/>
                </a:prstGeom>
                <a:blipFill>
                  <a:blip r:embed="rId30"/>
                  <a:stretch>
                    <a:fillRect b="-8000"/>
                  </a:stretch>
                </a:blip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629FF1-5731-41F9-E2A6-DA08CB3E94BB}"/>
              </a:ext>
            </a:extLst>
          </p:cNvPr>
          <p:cNvGrpSpPr/>
          <p:nvPr/>
        </p:nvGrpSpPr>
        <p:grpSpPr>
          <a:xfrm>
            <a:off x="8212849" y="1590247"/>
            <a:ext cx="2766898" cy="2395728"/>
            <a:chOff x="8212849" y="1590247"/>
            <a:chExt cx="2766898" cy="23957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CF21D9B-B311-9949-0D86-150E0CA06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212849" y="1590247"/>
              <a:ext cx="2766898" cy="2395728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8038DA7-1515-87FC-E4B1-7130D669A97F}"/>
                </a:ext>
              </a:extLst>
            </p:cNvPr>
            <p:cNvSpPr/>
            <p:nvPr/>
          </p:nvSpPr>
          <p:spPr>
            <a:xfrm>
              <a:off x="8793481" y="2402246"/>
              <a:ext cx="731520" cy="607934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90F5E2D-CEF9-C085-6DFA-DD1018C488CF}"/>
                </a:ext>
              </a:extLst>
            </p:cNvPr>
            <p:cNvSpPr/>
            <p:nvPr/>
          </p:nvSpPr>
          <p:spPr>
            <a:xfrm>
              <a:off x="9890760" y="2234687"/>
              <a:ext cx="613883" cy="536947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FDAEEE3-59A6-C36F-1C4B-ED924833258E}"/>
                    </a:ext>
                  </a:extLst>
                </p:cNvPr>
                <p:cNvSpPr txBox="1"/>
                <p:nvPr/>
              </p:nvSpPr>
              <p:spPr>
                <a:xfrm>
                  <a:off x="9754242" y="2759879"/>
                  <a:ext cx="10257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200">
                      <a:solidFill>
                        <a:srgbClr val="00B05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satisfied</a:t>
                  </a: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FDAEEE3-59A6-C36F-1C4B-ED9248332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42" y="2759879"/>
                  <a:ext cx="1025724" cy="276999"/>
                </a:xfrm>
                <a:prstGeom prst="rect">
                  <a:avLst/>
                </a:prstGeom>
                <a:blipFill>
                  <a:blip r:embed="rId32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25B201B-1779-EA86-D963-4F2008F82DD4}"/>
                    </a:ext>
                  </a:extLst>
                </p:cNvPr>
                <p:cNvSpPr txBox="1"/>
                <p:nvPr/>
              </p:nvSpPr>
              <p:spPr>
                <a:xfrm>
                  <a:off x="8738436" y="3002223"/>
                  <a:ext cx="12865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>
                      <a:solidFill>
                        <a:srgbClr val="00B05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satisfied</a:t>
                  </a: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25B201B-1779-EA86-D963-4F2008F82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436" y="3002223"/>
                  <a:ext cx="1286514" cy="276999"/>
                </a:xfrm>
                <a:prstGeom prst="rect">
                  <a:avLst/>
                </a:prstGeom>
                <a:blipFill>
                  <a:blip r:embed="rId33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55A23C-0F49-3629-12C2-F85A58BCDDE4}"/>
              </a:ext>
            </a:extLst>
          </p:cNvPr>
          <p:cNvGrpSpPr/>
          <p:nvPr/>
        </p:nvGrpSpPr>
        <p:grpSpPr>
          <a:xfrm>
            <a:off x="3357167" y="2374805"/>
            <a:ext cx="4933130" cy="2158893"/>
            <a:chOff x="3357167" y="2374805"/>
            <a:chExt cx="4933130" cy="21588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F55508-D525-55D8-020C-D075147176EE}"/>
                </a:ext>
              </a:extLst>
            </p:cNvPr>
            <p:cNvSpPr txBox="1"/>
            <p:nvPr/>
          </p:nvSpPr>
          <p:spPr>
            <a:xfrm>
              <a:off x="3357167" y="2374805"/>
              <a:ext cx="4933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Polytope Repair Specification</a:t>
              </a:r>
            </a:p>
          </p:txBody>
        </p:sp>
        <p:sp>
          <p:nvSpPr>
            <p:cNvPr id="25" name="Right Arrow 8">
              <a:extLst>
                <a:ext uri="{FF2B5EF4-FFF2-40B4-BE49-F238E27FC236}">
                  <a16:creationId xmlns:a16="http://schemas.microsoft.com/office/drawing/2014/main" id="{32C336BD-7AFA-9978-A1CC-04CF0C9B27B2}"/>
                </a:ext>
              </a:extLst>
            </p:cNvPr>
            <p:cNvSpPr/>
            <p:nvPr/>
          </p:nvSpPr>
          <p:spPr>
            <a:xfrm rot="5400000">
              <a:off x="5526813" y="3964512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6FE3F7F-3F56-DE54-23F3-A517C6C706EC}"/>
                    </a:ext>
                  </a:extLst>
                </p:cNvPr>
                <p:cNvSpPr txBox="1"/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−1.5,−0.5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≝∀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1.5,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≤0.4</m:t>
                        </m:r>
                      </m:oMath>
                    </m:oMathPara>
                  </a14:m>
                  <a:b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</a:br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6FE3F7F-3F56-DE54-23F3-A517C6C70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2878241"/>
                  <a:ext cx="4513240" cy="923330"/>
                </a:xfrm>
                <a:prstGeom prst="rect">
                  <a:avLst/>
                </a:prstGeom>
                <a:blipFill>
                  <a:blip r:embed="rId34"/>
                  <a:stretch>
                    <a:fillRect l="-562" b="-13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9210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AAE4-CA78-45DF-39D6-C54A5F94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Theoretical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A6AC9-CAE8-3BEE-15F0-3E3EFA9175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b="1">
                    <a:latin typeface="Calibri" panose="020F0502020204030204" pitchFamily="34" charset="0"/>
                    <a:cs typeface="Calibri" panose="020F0502020204030204" pitchFamily="34" charset="0"/>
                  </a:rPr>
                  <a:t>Theorem (Soundness). </a:t>
                </a:r>
                <a:r>
                  <a:rPr lang="en-US" sz="28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sz="280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NN</a:t>
                </a: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 repaired DNN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satisfies the given specification.</a:t>
                </a:r>
              </a:p>
              <a:p>
                <a:endParaRPr lang="en-US" sz="2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b="1">
                    <a:latin typeface="Calibri" panose="020F0502020204030204" pitchFamily="34" charset="0"/>
                    <a:cs typeface="Calibri" panose="020F0502020204030204" pitchFamily="34" charset="0"/>
                  </a:rPr>
                  <a:t>Theorem (Minimality). </a:t>
                </a:r>
                <a:r>
                  <a:rPr lang="en-US" sz="28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sz="280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NN minimizes the change in </a:t>
                </a: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DNN parameters and behavior.</a:t>
                </a:r>
              </a:p>
              <a:p>
                <a:endParaRPr lang="en-US" sz="2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b="1">
                    <a:latin typeface="Calibri" panose="020F0502020204030204" pitchFamily="34" charset="0"/>
                    <a:cs typeface="Calibri" panose="020F0502020204030204" pitchFamily="34" charset="0"/>
                  </a:rPr>
                  <a:t>Theorem (Efficiency). </a:t>
                </a:r>
                <a:r>
                  <a:rPr lang="en-US" sz="280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sz="280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NN runs in polynomial time in the network size and the number of vertices.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A6AC9-CAE8-3BEE-15F0-3E3EFA917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8254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8DAB96-AD4D-A1D2-798C-5213A71E2A7A}"/>
              </a:ext>
            </a:extLst>
          </p:cNvPr>
          <p:cNvSpPr txBox="1">
            <a:spLocks/>
          </p:cNvSpPr>
          <p:nvPr/>
        </p:nvSpPr>
        <p:spPr>
          <a:xfrm>
            <a:off x="3111073" y="1421234"/>
            <a:ext cx="765295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 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</a:t>
            </a: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Vision Transformers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E95C1-8449-5FF6-14CB-9103F1DEBA3D}"/>
              </a:ext>
            </a:extLst>
          </p:cNvPr>
          <p:cNvSpPr txBox="1"/>
          <p:nvPr/>
        </p:nvSpPr>
        <p:spPr>
          <a:xfrm>
            <a:off x="7339131" y="5900420"/>
            <a:ext cx="4852869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+mj-lt"/>
                <a:ea typeface="+mj-ea"/>
                <a:cs typeface="+mj-cs"/>
              </a:rPr>
              <a:t>Stephanie Nawas, </a:t>
            </a:r>
            <a:r>
              <a:rPr lang="en-US" dirty="0" err="1"/>
              <a:t>Zhe</a:t>
            </a:r>
            <a:r>
              <a:rPr lang="en-US" dirty="0"/>
              <a:t> Tao, </a:t>
            </a:r>
            <a:r>
              <a:rPr lang="en-US" dirty="0">
                <a:latin typeface="+mj-lt"/>
                <a:ea typeface="+mj-ea"/>
                <a:cs typeface="+mj-cs"/>
              </a:rPr>
              <a:t>and Aditya V. Thakur. 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“Provable Repair of Vision Transformers." 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SAIV 2024.</a:t>
            </a:r>
          </a:p>
        </p:txBody>
      </p:sp>
    </p:spTree>
    <p:extLst>
      <p:ext uri="{BB962C8B-B14F-4D97-AF65-F5344CB8AC3E}">
        <p14:creationId xmlns:p14="http://schemas.microsoft.com/office/powerpoint/2010/main" val="307743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8DAB96-AD4D-A1D2-798C-5213A71E2A7A}"/>
              </a:ext>
            </a:extLst>
          </p:cNvPr>
          <p:cNvSpPr txBox="1">
            <a:spLocks/>
          </p:cNvSpPr>
          <p:nvPr/>
        </p:nvSpPr>
        <p:spPr>
          <a:xfrm>
            <a:off x="421037" y="485569"/>
            <a:ext cx="5820276" cy="710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Vision Transformers</a:t>
            </a:r>
          </a:p>
        </p:txBody>
      </p:sp>
    </p:spTree>
    <p:extLst>
      <p:ext uri="{BB962C8B-B14F-4D97-AF65-F5344CB8AC3E}">
        <p14:creationId xmlns:p14="http://schemas.microsoft.com/office/powerpoint/2010/main" val="141099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EB2E1C-FC61-A319-62F0-67C649E8B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6" cy="26438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Process subdivisions of images called “patches”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5DE58-6BD2-8F8B-8EEF-5D70F8C4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788" y="2101416"/>
            <a:ext cx="2105200" cy="2105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8656607-CF68-4E6A-F1B8-AC6E8F657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24" b="63894"/>
          <a:stretch/>
        </p:blipFill>
        <p:spPr>
          <a:xfrm>
            <a:off x="8742537" y="1721366"/>
            <a:ext cx="782638" cy="7601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8EDAA1-844E-77A9-CF96-2293D64C9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16" r="30708" b="63895"/>
          <a:stretch/>
        </p:blipFill>
        <p:spPr>
          <a:xfrm>
            <a:off x="9711953" y="1721371"/>
            <a:ext cx="782638" cy="760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F28084-15AC-8E7A-5553-ACC1CCD40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63" b="66007"/>
          <a:stretch/>
        </p:blipFill>
        <p:spPr>
          <a:xfrm>
            <a:off x="10678904" y="1721366"/>
            <a:ext cx="782638" cy="760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CF4779D-BFE7-A3FC-0B27-0D11D588C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00" r="68489" b="31823"/>
          <a:stretch/>
        </p:blipFill>
        <p:spPr>
          <a:xfrm>
            <a:off x="8742537" y="2835966"/>
            <a:ext cx="782638" cy="8091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177F0E-45A7-686E-9564-881586B83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69" t="34781" r="33237" b="31699"/>
          <a:stretch/>
        </p:blipFill>
        <p:spPr>
          <a:xfrm>
            <a:off x="9711953" y="2835966"/>
            <a:ext cx="782638" cy="80911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6B913BD-11AD-08AC-B742-F74CE5338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63" t="32262" b="30283"/>
          <a:stretch/>
        </p:blipFill>
        <p:spPr>
          <a:xfrm>
            <a:off x="10678904" y="2835966"/>
            <a:ext cx="782638" cy="8016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35E255E-3B32-3B30-9432-16C7A020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84" r="68243"/>
          <a:stretch/>
        </p:blipFill>
        <p:spPr>
          <a:xfrm>
            <a:off x="8742536" y="3999575"/>
            <a:ext cx="782637" cy="8161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ED4730-B66B-73D5-39B7-37EAFD21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68" t="68300" r="33237"/>
          <a:stretch/>
        </p:blipFill>
        <p:spPr>
          <a:xfrm>
            <a:off x="9711952" y="3999575"/>
            <a:ext cx="782637" cy="8161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ECA954-BA85-BA82-FD8A-302491A9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53" t="69717"/>
          <a:stretch/>
        </p:blipFill>
        <p:spPr>
          <a:xfrm>
            <a:off x="10678904" y="3999575"/>
            <a:ext cx="757308" cy="801610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56DE9C60-44B8-455E-973A-2C523D95D64A}"/>
              </a:ext>
            </a:extLst>
          </p:cNvPr>
          <p:cNvSpPr/>
          <p:nvPr/>
        </p:nvSpPr>
        <p:spPr>
          <a:xfrm>
            <a:off x="7673009" y="3154016"/>
            <a:ext cx="685800" cy="2749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B63860-B721-5611-3894-C29E52B3C314}"/>
              </a:ext>
            </a:extLst>
          </p:cNvPr>
          <p:cNvSpPr txBox="1">
            <a:spLocks/>
          </p:cNvSpPr>
          <p:nvPr/>
        </p:nvSpPr>
        <p:spPr>
          <a:xfrm>
            <a:off x="421037" y="485569"/>
            <a:ext cx="5820276" cy="710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Vision Transformers</a:t>
            </a:r>
          </a:p>
        </p:txBody>
      </p:sp>
    </p:spTree>
    <p:extLst>
      <p:ext uri="{BB962C8B-B14F-4D97-AF65-F5344CB8AC3E}">
        <p14:creationId xmlns:p14="http://schemas.microsoft.com/office/powerpoint/2010/main" val="1053588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EB2E1C-FC61-A319-62F0-67C649E8B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6" cy="26438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Process subdivisions of images called “patches”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Patches are passed through a series of Encoder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The class embedding output of the final encoder layer is passed to the MLP head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656607-CF68-4E6A-F1B8-AC6E8F657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24" b="63894"/>
          <a:stretch/>
        </p:blipFill>
        <p:spPr>
          <a:xfrm>
            <a:off x="5067636" y="1540568"/>
            <a:ext cx="422680" cy="4105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8EDAA1-844E-77A9-CF96-2293D64C9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16" r="30708" b="63895"/>
          <a:stretch/>
        </p:blipFill>
        <p:spPr>
          <a:xfrm>
            <a:off x="5071689" y="2056880"/>
            <a:ext cx="422683" cy="4105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F28084-15AC-8E7A-5553-ACC1CCD40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63" b="66007"/>
          <a:stretch/>
        </p:blipFill>
        <p:spPr>
          <a:xfrm>
            <a:off x="5063719" y="2573192"/>
            <a:ext cx="422683" cy="4105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CF4779D-BFE7-A3FC-0B27-0D11D588C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00" r="68489" b="31823"/>
          <a:stretch/>
        </p:blipFill>
        <p:spPr>
          <a:xfrm>
            <a:off x="5071970" y="3083346"/>
            <a:ext cx="422402" cy="4366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177F0E-45A7-686E-9564-881586B83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69" t="34781" r="33237" b="31699"/>
          <a:stretch/>
        </p:blipFill>
        <p:spPr>
          <a:xfrm>
            <a:off x="5071970" y="3631542"/>
            <a:ext cx="422402" cy="4366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6B913BD-11AD-08AC-B742-F74CE5338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63" t="32262" b="30283"/>
          <a:stretch/>
        </p:blipFill>
        <p:spPr>
          <a:xfrm>
            <a:off x="5068016" y="4135992"/>
            <a:ext cx="426356" cy="4366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35E255E-3B32-3B30-9432-16C7A020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84" r="68243"/>
          <a:stretch/>
        </p:blipFill>
        <p:spPr>
          <a:xfrm>
            <a:off x="5075601" y="4672326"/>
            <a:ext cx="418771" cy="4366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ED4730-B66B-73D5-39B7-37EAFD21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68" t="68300" r="33237"/>
          <a:stretch/>
        </p:blipFill>
        <p:spPr>
          <a:xfrm>
            <a:off x="5075602" y="5208660"/>
            <a:ext cx="418770" cy="4366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ECA954-BA85-BA82-FD8A-302491A9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53" t="69717"/>
          <a:stretch/>
        </p:blipFill>
        <p:spPr>
          <a:xfrm>
            <a:off x="5071689" y="5744994"/>
            <a:ext cx="412557" cy="43669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A05FC-3A43-4496-8313-9D3C1798D6FA}"/>
              </a:ext>
            </a:extLst>
          </p:cNvPr>
          <p:cNvSpPr/>
          <p:nvPr/>
        </p:nvSpPr>
        <p:spPr>
          <a:xfrm>
            <a:off x="6096000" y="1531248"/>
            <a:ext cx="412557" cy="46411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5BF47-E7DF-8955-42DB-75CE6234079E}"/>
              </a:ext>
            </a:extLst>
          </p:cNvPr>
          <p:cNvSpPr txBox="1"/>
          <p:nvPr/>
        </p:nvSpPr>
        <p:spPr>
          <a:xfrm>
            <a:off x="5208974" y="6240124"/>
            <a:ext cx="218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linear projection of flattened patches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BF908A-AD5D-A6A5-3C09-F380B274D0C5}"/>
              </a:ext>
            </a:extLst>
          </p:cNvPr>
          <p:cNvCxnSpPr>
            <a:stCxn id="32" idx="3"/>
          </p:cNvCxnSpPr>
          <p:nvPr/>
        </p:nvCxnSpPr>
        <p:spPr>
          <a:xfrm flipV="1">
            <a:off x="5490316" y="1745823"/>
            <a:ext cx="6056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BDFA5-E6D2-477F-ACEA-D3A952816FC9}"/>
              </a:ext>
            </a:extLst>
          </p:cNvPr>
          <p:cNvCxnSpPr>
            <a:stCxn id="33" idx="3"/>
          </p:cNvCxnSpPr>
          <p:nvPr/>
        </p:nvCxnSpPr>
        <p:spPr>
          <a:xfrm flipV="1">
            <a:off x="5494372" y="2262135"/>
            <a:ext cx="6016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78B2D4-1D0D-6618-751A-75D3EF5A744F}"/>
              </a:ext>
            </a:extLst>
          </p:cNvPr>
          <p:cNvCxnSpPr>
            <a:stCxn id="34" idx="3"/>
          </p:cNvCxnSpPr>
          <p:nvPr/>
        </p:nvCxnSpPr>
        <p:spPr>
          <a:xfrm flipV="1">
            <a:off x="5486402" y="2778447"/>
            <a:ext cx="60959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EA80C8-2D66-55F4-5A86-6F6716F39123}"/>
              </a:ext>
            </a:extLst>
          </p:cNvPr>
          <p:cNvCxnSpPr>
            <a:stCxn id="36" idx="3"/>
          </p:cNvCxnSpPr>
          <p:nvPr/>
        </p:nvCxnSpPr>
        <p:spPr>
          <a:xfrm flipV="1">
            <a:off x="5494372" y="3301691"/>
            <a:ext cx="6016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F923C4-B1D5-4229-E2AC-4C02D7F30136}"/>
              </a:ext>
            </a:extLst>
          </p:cNvPr>
          <p:cNvCxnSpPr>
            <a:stCxn id="37" idx="3"/>
            <a:endCxn id="2" idx="1"/>
          </p:cNvCxnSpPr>
          <p:nvPr/>
        </p:nvCxnSpPr>
        <p:spPr>
          <a:xfrm>
            <a:off x="5494372" y="3849888"/>
            <a:ext cx="601628" cy="1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F27316-DE42-C0BC-8E47-9129234CCDC0}"/>
              </a:ext>
            </a:extLst>
          </p:cNvPr>
          <p:cNvCxnSpPr>
            <a:stCxn id="38" idx="3"/>
          </p:cNvCxnSpPr>
          <p:nvPr/>
        </p:nvCxnSpPr>
        <p:spPr>
          <a:xfrm flipV="1">
            <a:off x="5494372" y="4354337"/>
            <a:ext cx="6016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2EBEB1-CD8D-C3C8-B2C5-ED07437EFB73}"/>
              </a:ext>
            </a:extLst>
          </p:cNvPr>
          <p:cNvCxnSpPr>
            <a:stCxn id="39" idx="3"/>
          </p:cNvCxnSpPr>
          <p:nvPr/>
        </p:nvCxnSpPr>
        <p:spPr>
          <a:xfrm flipV="1">
            <a:off x="5494372" y="4890671"/>
            <a:ext cx="6016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69C730-497B-B4D4-3A74-A02360D5B5D3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494372" y="5427006"/>
            <a:ext cx="6016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41FA4C-91CF-7305-D79A-0BEF732188B1}"/>
              </a:ext>
            </a:extLst>
          </p:cNvPr>
          <p:cNvCxnSpPr>
            <a:stCxn id="41" idx="3"/>
          </p:cNvCxnSpPr>
          <p:nvPr/>
        </p:nvCxnSpPr>
        <p:spPr>
          <a:xfrm flipV="1">
            <a:off x="5484246" y="5963339"/>
            <a:ext cx="61175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ACA9E7-ECBE-9D94-CD1D-0893BA92F3C3}"/>
              </a:ext>
            </a:extLst>
          </p:cNvPr>
          <p:cNvSpPr/>
          <p:nvPr/>
        </p:nvSpPr>
        <p:spPr>
          <a:xfrm>
            <a:off x="6947452" y="1540568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134D66-047E-A762-4235-4EBCBB2A447C}"/>
              </a:ext>
            </a:extLst>
          </p:cNvPr>
          <p:cNvSpPr/>
          <p:nvPr/>
        </p:nvSpPr>
        <p:spPr>
          <a:xfrm>
            <a:off x="6947451" y="2056879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775ADC-3C6D-B75C-9C0A-741CAC523C7D}"/>
              </a:ext>
            </a:extLst>
          </p:cNvPr>
          <p:cNvSpPr/>
          <p:nvPr/>
        </p:nvSpPr>
        <p:spPr>
          <a:xfrm>
            <a:off x="6947451" y="2573192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678E5C2-C543-5908-E034-A02315DBCD1B}"/>
              </a:ext>
            </a:extLst>
          </p:cNvPr>
          <p:cNvSpPr/>
          <p:nvPr/>
        </p:nvSpPr>
        <p:spPr>
          <a:xfrm>
            <a:off x="6947450" y="3109526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2079FA-551D-0518-9D1F-DDEF273BD579}"/>
              </a:ext>
            </a:extLst>
          </p:cNvPr>
          <p:cNvSpPr/>
          <p:nvPr/>
        </p:nvSpPr>
        <p:spPr>
          <a:xfrm>
            <a:off x="6947450" y="3645860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3EC78C1-F957-81F4-065A-FAA4C5F0854A}"/>
              </a:ext>
            </a:extLst>
          </p:cNvPr>
          <p:cNvSpPr/>
          <p:nvPr/>
        </p:nvSpPr>
        <p:spPr>
          <a:xfrm>
            <a:off x="6947449" y="4182194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8E3E7E4-6C8B-0321-785B-977899F6E3A3}"/>
              </a:ext>
            </a:extLst>
          </p:cNvPr>
          <p:cNvSpPr/>
          <p:nvPr/>
        </p:nvSpPr>
        <p:spPr>
          <a:xfrm>
            <a:off x="6947448" y="4718528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BA2B2BC-1727-22F3-7E60-0EFF5A718A69}"/>
              </a:ext>
            </a:extLst>
          </p:cNvPr>
          <p:cNvSpPr/>
          <p:nvPr/>
        </p:nvSpPr>
        <p:spPr>
          <a:xfrm>
            <a:off x="6947447" y="5234839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FC99BC5-BCF0-6D60-17F4-89A9B3063334}"/>
              </a:ext>
            </a:extLst>
          </p:cNvPr>
          <p:cNvSpPr/>
          <p:nvPr/>
        </p:nvSpPr>
        <p:spPr>
          <a:xfrm>
            <a:off x="6947447" y="5773354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7F2BE3E-53A1-B029-9B10-22570DB28039}"/>
              </a:ext>
            </a:extLst>
          </p:cNvPr>
          <p:cNvSpPr/>
          <p:nvPr/>
        </p:nvSpPr>
        <p:spPr>
          <a:xfrm>
            <a:off x="6947446" y="987187"/>
            <a:ext cx="412557" cy="410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FFD9AE3-8631-75FD-55E8-81D7341B7DA9}"/>
              </a:ext>
            </a:extLst>
          </p:cNvPr>
          <p:cNvCxnSpPr>
            <a:endCxn id="26" idx="1"/>
          </p:cNvCxnSpPr>
          <p:nvPr/>
        </p:nvCxnSpPr>
        <p:spPr>
          <a:xfrm>
            <a:off x="6508557" y="1745823"/>
            <a:ext cx="438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A07ECD-1FAD-C2F5-AC15-C060D13F3C47}"/>
              </a:ext>
            </a:extLst>
          </p:cNvPr>
          <p:cNvCxnSpPr/>
          <p:nvPr/>
        </p:nvCxnSpPr>
        <p:spPr>
          <a:xfrm>
            <a:off x="6508556" y="2265296"/>
            <a:ext cx="438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1A345A7-27AE-ADF5-C4F8-C7BE4D8D3EDC}"/>
              </a:ext>
            </a:extLst>
          </p:cNvPr>
          <p:cNvCxnSpPr/>
          <p:nvPr/>
        </p:nvCxnSpPr>
        <p:spPr>
          <a:xfrm>
            <a:off x="6508555" y="2795307"/>
            <a:ext cx="438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461CA7-16D9-0EF4-1E53-8D7BD97D3212}"/>
              </a:ext>
            </a:extLst>
          </p:cNvPr>
          <p:cNvCxnSpPr/>
          <p:nvPr/>
        </p:nvCxnSpPr>
        <p:spPr>
          <a:xfrm>
            <a:off x="6518402" y="3307801"/>
            <a:ext cx="438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C74B8B5-7AAE-39D4-BBCD-53A4613676F5}"/>
              </a:ext>
            </a:extLst>
          </p:cNvPr>
          <p:cNvCxnSpPr/>
          <p:nvPr/>
        </p:nvCxnSpPr>
        <p:spPr>
          <a:xfrm>
            <a:off x="6518402" y="3844791"/>
            <a:ext cx="438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EAE696-4FC3-0FD1-7F81-9ECFEC9346D0}"/>
              </a:ext>
            </a:extLst>
          </p:cNvPr>
          <p:cNvCxnSpPr/>
          <p:nvPr/>
        </p:nvCxnSpPr>
        <p:spPr>
          <a:xfrm>
            <a:off x="6518402" y="4350306"/>
            <a:ext cx="438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9A9092-EA8F-6E80-9EC0-821D0B832245}"/>
              </a:ext>
            </a:extLst>
          </p:cNvPr>
          <p:cNvCxnSpPr/>
          <p:nvPr/>
        </p:nvCxnSpPr>
        <p:spPr>
          <a:xfrm>
            <a:off x="6508551" y="4886640"/>
            <a:ext cx="438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3165C6-AAC0-B3E8-1E93-10A49BC66A14}"/>
              </a:ext>
            </a:extLst>
          </p:cNvPr>
          <p:cNvCxnSpPr/>
          <p:nvPr/>
        </p:nvCxnSpPr>
        <p:spPr>
          <a:xfrm>
            <a:off x="6518402" y="5423255"/>
            <a:ext cx="438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5650C2F-ABA8-0B59-9E1B-599B22492210}"/>
              </a:ext>
            </a:extLst>
          </p:cNvPr>
          <p:cNvCxnSpPr/>
          <p:nvPr/>
        </p:nvCxnSpPr>
        <p:spPr>
          <a:xfrm>
            <a:off x="6518402" y="5978404"/>
            <a:ext cx="438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981C10-D0DB-4456-96C2-E142F760E186}"/>
              </a:ext>
            </a:extLst>
          </p:cNvPr>
          <p:cNvSpPr txBox="1"/>
          <p:nvPr/>
        </p:nvSpPr>
        <p:spPr>
          <a:xfrm>
            <a:off x="5522131" y="599566"/>
            <a:ext cx="1337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patch + position embedding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D44D01D-4F2B-5AF6-89C1-7821A377CBFB}"/>
              </a:ext>
            </a:extLst>
          </p:cNvPr>
          <p:cNvCxnSpPr>
            <a:cxnSpLocks/>
          </p:cNvCxnSpPr>
          <p:nvPr/>
        </p:nvCxnSpPr>
        <p:spPr>
          <a:xfrm>
            <a:off x="6770979" y="1223159"/>
            <a:ext cx="1764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27A3D9E-9875-30CE-A990-D07B0B0BF5AA}"/>
              </a:ext>
            </a:extLst>
          </p:cNvPr>
          <p:cNvGrpSpPr/>
          <p:nvPr/>
        </p:nvGrpSpPr>
        <p:grpSpPr>
          <a:xfrm>
            <a:off x="7360003" y="987188"/>
            <a:ext cx="1893326" cy="5194498"/>
            <a:chOff x="7360003" y="987188"/>
            <a:chExt cx="1893326" cy="5194498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4954559-AB8A-F62C-76FD-F36A2F169BD7}"/>
                </a:ext>
              </a:extLst>
            </p:cNvPr>
            <p:cNvSpPr/>
            <p:nvPr/>
          </p:nvSpPr>
          <p:spPr>
            <a:xfrm>
              <a:off x="7732642" y="987188"/>
              <a:ext cx="1520687" cy="519449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encoder layers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849B11-EE0A-853F-0317-12864A3961F3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9" y="1223159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37908D2-A969-39A5-4A5F-F3F3E1B2DA85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3" y="1745823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C0AD2C1-FF7E-1D95-160C-DAC550720B34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3" y="2262134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FFC5C63-E0BE-58E1-F68E-1A79A18088D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3" y="2795307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FE2C4B5-8955-223C-C538-5F3F2F1E3849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3" y="3301691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AAE46EE-E09F-A5CD-BE67-855F133858A6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3" y="3844791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E496827-3054-79B7-88ED-12ABB7009C10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3" y="4350306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D07AD84-000A-0E12-9E7A-09EBFCA52F8A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3" y="4903651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772139F-D645-A928-1815-C21912FB1E9B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3" y="5423255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4137B0B-998E-21D7-91C8-B11F1241B9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03" y="5978404"/>
              <a:ext cx="3726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2EC9BC-731B-9F01-5F0E-D7480D86AFD3}"/>
              </a:ext>
            </a:extLst>
          </p:cNvPr>
          <p:cNvSpPr/>
          <p:nvPr/>
        </p:nvSpPr>
        <p:spPr>
          <a:xfrm>
            <a:off x="9790043" y="987187"/>
            <a:ext cx="993913" cy="8776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MLP head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1B9473-69AD-1824-22DF-1560159CADBF}"/>
              </a:ext>
            </a:extLst>
          </p:cNvPr>
          <p:cNvCxnSpPr>
            <a:cxnSpLocks/>
          </p:cNvCxnSpPr>
          <p:nvPr/>
        </p:nvCxnSpPr>
        <p:spPr>
          <a:xfrm>
            <a:off x="9253329" y="1223159"/>
            <a:ext cx="536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99BF0F-19A6-6B4D-2A7B-DE8F02A4910B}"/>
              </a:ext>
            </a:extLst>
          </p:cNvPr>
          <p:cNvCxnSpPr/>
          <p:nvPr/>
        </p:nvCxnSpPr>
        <p:spPr>
          <a:xfrm>
            <a:off x="10783956" y="1223159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008595-7F01-D6AC-283C-DBA34A99F554}"/>
              </a:ext>
            </a:extLst>
          </p:cNvPr>
          <p:cNvSpPr txBox="1"/>
          <p:nvPr/>
        </p:nvSpPr>
        <p:spPr>
          <a:xfrm>
            <a:off x="11181522" y="103849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7F377D-5777-C537-3539-7F1817F0A4DE}"/>
              </a:ext>
            </a:extLst>
          </p:cNvPr>
          <p:cNvSpPr txBox="1">
            <a:spLocks/>
          </p:cNvSpPr>
          <p:nvPr/>
        </p:nvSpPr>
        <p:spPr>
          <a:xfrm>
            <a:off x="421037" y="485569"/>
            <a:ext cx="5820276" cy="710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Vision Transformers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E371D-EA35-2885-A2BD-BF83568B280E}"/>
              </a:ext>
            </a:extLst>
          </p:cNvPr>
          <p:cNvSpPr txBox="1"/>
          <p:nvPr/>
        </p:nvSpPr>
        <p:spPr>
          <a:xfrm>
            <a:off x="9186389" y="6366352"/>
            <a:ext cx="2952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MLP: multilayer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2860012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6" grpId="0" animBg="1"/>
      <p:bldP spid="29" grpId="0" animBg="1"/>
      <p:bldP spid="30" grpId="0" animBg="1"/>
      <p:bldP spid="31" grpId="0" animBg="1"/>
      <p:bldP spid="35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9" grpId="0"/>
      <p:bldP spid="5" grpId="0" animBg="1"/>
      <p:bldP spid="1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A7BA-0E40-ED4C-9ADC-B25CDE60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DNNs are loop-free programs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05ACD-1AAF-0B48-B395-15A6B5C882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Alternating layers of affine and non-linear layers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otherwise</m:t>
                    </m:r>
                  </m:oMath>
                </a14:m>
                <a:endParaRPr lang="en-US" b="0" dirty="0"/>
              </a:p>
              <a:p>
                <a:r>
                  <a:rPr lang="en-US" b="0" dirty="0">
                    <a:solidFill>
                      <a:srgbClr val="00B050"/>
                    </a:solidFill>
                  </a:rPr>
                  <a:t>No loops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No dynamic memory allocation</a:t>
                </a:r>
              </a:p>
              <a:p>
                <a:r>
                  <a:rPr lang="en-US" b="0" dirty="0">
                    <a:solidFill>
                      <a:srgbClr val="00B050"/>
                    </a:solidFill>
                  </a:rPr>
                  <a:t>No recursion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But very large state space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Floating point computations</a:t>
                </a:r>
              </a:p>
              <a:p>
                <a:r>
                  <a:rPr lang="en-US" b="0" dirty="0">
                    <a:solidFill>
                      <a:srgbClr val="FF0000"/>
                    </a:solidFill>
                  </a:rPr>
                  <a:t>Not compositional</a:t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05ACD-1AAF-0B48-B395-15A6B5C88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8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EB2E1C-FC61-A319-62F0-67C649E8B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4210676" cy="26438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MLP head consists of fully connected, feed-forward linear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final layer indicates the classification of the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2EC9BC-731B-9F01-5F0E-D7480D86AFD3}"/>
              </a:ext>
            </a:extLst>
          </p:cNvPr>
          <p:cNvSpPr/>
          <p:nvPr/>
        </p:nvSpPr>
        <p:spPr>
          <a:xfrm>
            <a:off x="5211417" y="1958008"/>
            <a:ext cx="1769166" cy="16200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MLP head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08A31A-5832-EF38-5722-C62CFD0D2D11}"/>
              </a:ext>
            </a:extLst>
          </p:cNvPr>
          <p:cNvSpPr/>
          <p:nvPr/>
        </p:nvSpPr>
        <p:spPr>
          <a:xfrm>
            <a:off x="7255565" y="2628899"/>
            <a:ext cx="904461" cy="2782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EFF5A4-A433-0821-8439-6E59B13E2CFF}"/>
              </a:ext>
            </a:extLst>
          </p:cNvPr>
          <p:cNvGrpSpPr/>
          <p:nvPr/>
        </p:nvGrpSpPr>
        <p:grpSpPr>
          <a:xfrm>
            <a:off x="8568468" y="1493330"/>
            <a:ext cx="1809483" cy="3771948"/>
            <a:chOff x="9691590" y="1629742"/>
            <a:chExt cx="1809483" cy="37719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B82CE-DF69-39C8-215A-7E060E2FE3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32504" y="3488121"/>
              <a:ext cx="1368569" cy="1674707"/>
              <a:chOff x="2567400" y="1393841"/>
              <a:chExt cx="929646" cy="1137601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4D164A6A-80CE-A0B5-6B7B-41D72EF09EEB}"/>
                  </a:ext>
                </a:extLst>
              </p:cNvPr>
              <p:cNvCxnSpPr>
                <a:cxnSpLocks/>
                <a:endCxn id="92" idx="2"/>
              </p:cNvCxnSpPr>
              <p:nvPr/>
            </p:nvCxnSpPr>
            <p:spPr>
              <a:xfrm flipV="1">
                <a:off x="2567400" y="2234381"/>
                <a:ext cx="630846" cy="29706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BE0C42E-F339-E6DD-BE3E-4D51C7D8A676}"/>
                  </a:ext>
                </a:extLst>
              </p:cNvPr>
              <p:cNvCxnSpPr>
                <a:cxnSpLocks/>
                <a:endCxn id="92" idx="2"/>
              </p:cNvCxnSpPr>
              <p:nvPr/>
            </p:nvCxnSpPr>
            <p:spPr>
              <a:xfrm>
                <a:off x="2567400" y="1393841"/>
                <a:ext cx="630846" cy="8405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A1D672D-63B6-76E7-5136-F0CB8FAA3ABE}"/>
                  </a:ext>
                </a:extLst>
              </p:cNvPr>
              <p:cNvCxnSpPr>
                <a:cxnSpLocks/>
                <a:endCxn id="92" idx="2"/>
              </p:cNvCxnSpPr>
              <p:nvPr/>
            </p:nvCxnSpPr>
            <p:spPr>
              <a:xfrm>
                <a:off x="2567400" y="1962641"/>
                <a:ext cx="630847" cy="2717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32FBAFF-B9A2-EA26-72F5-2929F2E328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8246" y="2084980"/>
                <a:ext cx="298800" cy="2988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89F041-99AC-CE57-E5C6-2AE651C96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60832" y="3686861"/>
              <a:ext cx="439875" cy="4398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45B821-CF2E-DB6C-8818-490DFF9FB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60832" y="2889345"/>
              <a:ext cx="439875" cy="4398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93EFCBC-E566-35F8-A6A3-723BFAB6D2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60832" y="2064773"/>
              <a:ext cx="439875" cy="4398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25FF991-4DCC-8950-5FB8-30E6B2C34E3D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>
              <a:off x="10132502" y="2672790"/>
              <a:ext cx="928695" cy="20527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C110A45-6A24-FED0-0213-8F20C6AD0699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>
              <a:off x="10132501" y="1857458"/>
              <a:ext cx="928696" cy="28680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3F3F85A-3E06-6E00-7E6D-1E111FFD7A0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132503" y="3906799"/>
              <a:ext cx="928329" cy="12560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142E612-D3B2-CEFB-F4E2-289160B26D0B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132503" y="3906799"/>
              <a:ext cx="928329" cy="4186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3ADC30C-4373-CD56-DA9D-DC48FC7C687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132503" y="3488122"/>
              <a:ext cx="928329" cy="418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A4EB453-8C64-2465-8470-A06FC5222B0C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132502" y="2672790"/>
              <a:ext cx="928330" cy="12340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0EC6D1B-CA55-0B9C-669E-AE00D3EF0975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132501" y="1857458"/>
              <a:ext cx="928331" cy="2049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2C0CEF0-A6BC-641D-99FD-3D8DAD338F72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0132503" y="3109283"/>
              <a:ext cx="928329" cy="20535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828E5C1-1664-D2C7-D141-369EA8E74D6D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0132503" y="3109283"/>
              <a:ext cx="928329" cy="12161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8873BB-35FB-6C5F-78E0-4A1EB48A5095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0132503" y="3109283"/>
              <a:ext cx="928329" cy="3788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F2895F8-9A85-BBD8-CE62-3164C290899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10132502" y="2672790"/>
              <a:ext cx="928330" cy="4364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C778BB6-6FD4-029B-21F7-99DBD4E6BDC7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10132501" y="1857458"/>
              <a:ext cx="928331" cy="12518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8C46AB9-1A6C-A3B5-67D2-8C947FDA83BD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10132503" y="2284711"/>
              <a:ext cx="928329" cy="28781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0ECF6BF-62E0-6406-BE90-9CECB6BEED03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10132503" y="2284711"/>
              <a:ext cx="928329" cy="20407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24FE5EF-804D-2478-39B8-FCDD97FA5BF2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10132503" y="2284711"/>
              <a:ext cx="928329" cy="12034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2EBC1A-A403-15C3-D294-F5C6F09B530C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10132502" y="2284711"/>
              <a:ext cx="928330" cy="388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1B22C03-1356-E649-25C6-2EC67219EDFC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10132501" y="1857458"/>
              <a:ext cx="928331" cy="4272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4E361D-A3A2-E257-9B68-5C5916317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2627" y="1629742"/>
              <a:ext cx="439875" cy="4398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4C71087-8C72-2CE5-52E4-2FB66A48A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2627" y="2467095"/>
              <a:ext cx="439875" cy="4398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76C909F-5265-CB85-461E-6C9798387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1590" y="3270829"/>
              <a:ext cx="439875" cy="4398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65A7BF1-1DCC-EF3A-1330-F48F7D283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1590" y="4105013"/>
              <a:ext cx="439875" cy="4398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83D2797-908D-8706-F09F-4D7B8B784D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1590" y="4961815"/>
              <a:ext cx="439875" cy="4398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27E93095-7764-EA40-9499-FBC969EC104A}"/>
              </a:ext>
            </a:extLst>
          </p:cNvPr>
          <p:cNvSpPr/>
          <p:nvPr/>
        </p:nvSpPr>
        <p:spPr>
          <a:xfrm>
            <a:off x="9628174" y="1585166"/>
            <a:ext cx="1056358" cy="3533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37B8B3-145F-137F-4A3C-7764A5CD55F6}"/>
              </a:ext>
            </a:extLst>
          </p:cNvPr>
          <p:cNvSpPr txBox="1">
            <a:spLocks/>
          </p:cNvSpPr>
          <p:nvPr/>
        </p:nvSpPr>
        <p:spPr>
          <a:xfrm>
            <a:off x="421037" y="485569"/>
            <a:ext cx="5820276" cy="710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Vision Transformers</a:t>
            </a:r>
          </a:p>
        </p:txBody>
      </p:sp>
    </p:spTree>
    <p:extLst>
      <p:ext uri="{BB962C8B-B14F-4D97-AF65-F5344CB8AC3E}">
        <p14:creationId xmlns:p14="http://schemas.microsoft.com/office/powerpoint/2010/main" val="40860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2CF7-5F15-A629-DE2F-2971CD94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Provable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Repair</a:t>
            </a:r>
            <a:r>
              <a:rPr lang="en-US" dirty="0"/>
              <a:t> of Vision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7526-0562-4914-EC83-C16B3EB2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Last layer is all you need</a:t>
            </a:r>
          </a:p>
          <a:p>
            <a:pPr marL="0" indent="0">
              <a:buNone/>
            </a:pPr>
            <a:r>
              <a:rPr lang="en-US" dirty="0"/>
              <a:t>to get provable repair with high accuracy</a:t>
            </a:r>
          </a:p>
        </p:txBody>
      </p:sp>
    </p:spTree>
    <p:extLst>
      <p:ext uri="{BB962C8B-B14F-4D97-AF65-F5344CB8AC3E}">
        <p14:creationId xmlns:p14="http://schemas.microsoft.com/office/powerpoint/2010/main" val="1202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Last Layer Provable Repair</a:t>
            </a:r>
            <a:endParaRPr lang="en-US" sz="2400" dirty="0"/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D111A-D140-2A8B-291B-F565563908AA}"/>
              </a:ext>
            </a:extLst>
          </p:cNvPr>
          <p:cNvSpPr txBox="1"/>
          <p:nvPr/>
        </p:nvSpPr>
        <p:spPr>
          <a:xfrm>
            <a:off x="2695823" y="1488312"/>
            <a:ext cx="680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Pointwise Repair Specification</a:t>
            </a:r>
          </a:p>
          <a:p>
            <a:pPr algn="ctr"/>
            <a:r>
              <a:rPr lang="en-US" sz="2000"/>
              <a:t>100 fog- and brightness-corrupted images from ImageNet-C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err="1">
                  <a:solidFill>
                    <a:schemeClr val="tx1"/>
                  </a:solidFill>
                </a:rPr>
                <a:t>ViT</a:t>
              </a:r>
              <a:r>
                <a:rPr lang="en-US" sz="3600">
                  <a:solidFill>
                    <a:schemeClr val="tx1"/>
                  </a:solidFill>
                </a:rPr>
                <a:t>-B/16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86 Million Parameters</a:t>
              </a:r>
              <a:endParaRPr lang="en-US" sz="16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4314046" y="4641697"/>
            <a:ext cx="6495859" cy="1460958"/>
            <a:chOff x="4314046" y="4641697"/>
            <a:chExt cx="6495859" cy="1460958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0070C0"/>
                  </a:solidFill>
                </a:rPr>
                <a:t>Repaired</a:t>
              </a:r>
              <a:endParaRPr lang="en-US" sz="3600">
                <a:solidFill>
                  <a:srgbClr val="0070C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err="1">
                  <a:solidFill>
                    <a:schemeClr val="tx1"/>
                  </a:solidFill>
                </a:rPr>
                <a:t>ViT</a:t>
              </a:r>
              <a:r>
                <a:rPr lang="en-US" sz="3600">
                  <a:solidFill>
                    <a:schemeClr val="tx1"/>
                  </a:solidFill>
                </a:rPr>
                <a:t>-B/16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37D68D-A6EB-4C55-7502-59E058543DAF}"/>
                </a:ext>
              </a:extLst>
            </p:cNvPr>
            <p:cNvSpPr txBox="1"/>
            <p:nvPr/>
          </p:nvSpPr>
          <p:spPr>
            <a:xfrm>
              <a:off x="4314046" y="5702545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1,580 seconds</a:t>
              </a:r>
              <a:endParaRPr lang="en-US" sz="16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19531A-3773-F185-0030-23C4B92E040A}"/>
              </a:ext>
            </a:extLst>
          </p:cNvPr>
          <p:cNvSpPr txBox="1"/>
          <p:nvPr/>
        </p:nvSpPr>
        <p:spPr>
          <a:xfrm>
            <a:off x="4536145" y="3586285"/>
            <a:ext cx="4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3FF-B6D1-B1A2-C4AB-022E7699E366}"/>
              </a:ext>
            </a:extLst>
          </p:cNvPr>
          <p:cNvSpPr txBox="1"/>
          <p:nvPr/>
        </p:nvSpPr>
        <p:spPr>
          <a:xfrm>
            <a:off x="6329844" y="3591719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brightness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16D935-C242-B8E0-67C8-A6E7425A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34" y="2442213"/>
            <a:ext cx="1146313" cy="1146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D0CEB3-7616-3607-368A-2891135F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768" y="2449365"/>
            <a:ext cx="1125312" cy="11253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FC45EE-9177-1D61-380A-EAC4F16285B2}"/>
              </a:ext>
            </a:extLst>
          </p:cNvPr>
          <p:cNvSpPr txBox="1"/>
          <p:nvPr/>
        </p:nvSpPr>
        <p:spPr>
          <a:xfrm>
            <a:off x="8107935" y="5715982"/>
            <a:ext cx="2901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0% test accuracy lost</a:t>
            </a:r>
            <a:endParaRPr lang="en-US" sz="1600"/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A76BB5D5-2340-1103-8897-945D09EEB5AB}"/>
              </a:ext>
            </a:extLst>
          </p:cNvPr>
          <p:cNvSpPr/>
          <p:nvPr/>
        </p:nvSpPr>
        <p:spPr>
          <a:xfrm>
            <a:off x="8107935" y="5715981"/>
            <a:ext cx="2901532" cy="43059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1D836508-FBAB-6FBB-C4C8-705E98FF4080}"/>
              </a:ext>
            </a:extLst>
          </p:cNvPr>
          <p:cNvSpPr/>
          <p:nvPr/>
        </p:nvSpPr>
        <p:spPr>
          <a:xfrm>
            <a:off x="2791645" y="1883250"/>
            <a:ext cx="478395" cy="393667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D2DD2D0C-EE1F-399B-0970-3565BB68A315}"/>
              </a:ext>
            </a:extLst>
          </p:cNvPr>
          <p:cNvSpPr/>
          <p:nvPr/>
        </p:nvSpPr>
        <p:spPr>
          <a:xfrm>
            <a:off x="4346986" y="5715982"/>
            <a:ext cx="2901532" cy="43059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06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26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Last Layer Provable Repair</a:t>
            </a:r>
            <a:endParaRPr lang="en-US" sz="2400" dirty="0"/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D111A-D140-2A8B-291B-F565563908AA}"/>
              </a:ext>
            </a:extLst>
          </p:cNvPr>
          <p:cNvSpPr txBox="1"/>
          <p:nvPr/>
        </p:nvSpPr>
        <p:spPr>
          <a:xfrm>
            <a:off x="2695823" y="1488312"/>
            <a:ext cx="680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Pointwise Repair Specification</a:t>
            </a:r>
          </a:p>
          <a:p>
            <a:pPr algn="ctr"/>
            <a:r>
              <a:rPr lang="en-US" sz="2000"/>
              <a:t>400 fog- and brightness-corrupted images from ImageNet-C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err="1">
                  <a:solidFill>
                    <a:schemeClr val="tx1"/>
                  </a:solidFill>
                </a:rPr>
                <a:t>ViT</a:t>
              </a:r>
              <a:r>
                <a:rPr lang="en-US" sz="3600">
                  <a:solidFill>
                    <a:schemeClr val="tx1"/>
                  </a:solidFill>
                </a:rPr>
                <a:t>-B/16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86 Million Parameters</a:t>
              </a:r>
              <a:endParaRPr lang="en-US" sz="16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4314046" y="4641697"/>
            <a:ext cx="6495859" cy="1460958"/>
            <a:chOff x="4314046" y="4641697"/>
            <a:chExt cx="6495859" cy="1460958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0070C0"/>
                  </a:solidFill>
                </a:rPr>
                <a:t>Repaired</a:t>
              </a:r>
              <a:endParaRPr lang="en-US" sz="3600">
                <a:solidFill>
                  <a:srgbClr val="0070C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err="1">
                  <a:solidFill>
                    <a:schemeClr val="tx1"/>
                  </a:solidFill>
                </a:rPr>
                <a:t>ViT</a:t>
              </a:r>
              <a:r>
                <a:rPr lang="en-US" sz="3600">
                  <a:solidFill>
                    <a:schemeClr val="tx1"/>
                  </a:solidFill>
                </a:rPr>
                <a:t>-B/16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37D68D-A6EB-4C55-7502-59E058543DAF}"/>
                </a:ext>
              </a:extLst>
            </p:cNvPr>
            <p:cNvSpPr txBox="1"/>
            <p:nvPr/>
          </p:nvSpPr>
          <p:spPr>
            <a:xfrm>
              <a:off x="4314046" y="5702545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9,725 seconds</a:t>
              </a:r>
              <a:endParaRPr lang="en-US" sz="16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19531A-3773-F185-0030-23C4B92E040A}"/>
              </a:ext>
            </a:extLst>
          </p:cNvPr>
          <p:cNvSpPr txBox="1"/>
          <p:nvPr/>
        </p:nvSpPr>
        <p:spPr>
          <a:xfrm>
            <a:off x="4536145" y="3586285"/>
            <a:ext cx="4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3FF-B6D1-B1A2-C4AB-022E7699E366}"/>
              </a:ext>
            </a:extLst>
          </p:cNvPr>
          <p:cNvSpPr txBox="1"/>
          <p:nvPr/>
        </p:nvSpPr>
        <p:spPr>
          <a:xfrm>
            <a:off x="6329844" y="3591719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brightness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16D935-C242-B8E0-67C8-A6E7425A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34" y="2442213"/>
            <a:ext cx="1146313" cy="1146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D0CEB3-7616-3607-368A-2891135F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768" y="2449365"/>
            <a:ext cx="1125312" cy="11253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FC45EE-9177-1D61-380A-EAC4F16285B2}"/>
              </a:ext>
            </a:extLst>
          </p:cNvPr>
          <p:cNvSpPr txBox="1"/>
          <p:nvPr/>
        </p:nvSpPr>
        <p:spPr>
          <a:xfrm>
            <a:off x="8107935" y="5715982"/>
            <a:ext cx="2901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0.006% test accuracy gained</a:t>
            </a:r>
            <a:endParaRPr lang="en-US" sz="1600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8896558C-2AC6-78DF-3B21-919A6BAE5746}"/>
              </a:ext>
            </a:extLst>
          </p:cNvPr>
          <p:cNvSpPr/>
          <p:nvPr/>
        </p:nvSpPr>
        <p:spPr>
          <a:xfrm>
            <a:off x="2791645" y="1883250"/>
            <a:ext cx="478395" cy="393667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DA7C78D9-3D7E-0597-2458-1F7D8D2B79EC}"/>
              </a:ext>
            </a:extLst>
          </p:cNvPr>
          <p:cNvSpPr/>
          <p:nvPr/>
        </p:nvSpPr>
        <p:spPr>
          <a:xfrm>
            <a:off x="4346986" y="5715982"/>
            <a:ext cx="2901532" cy="430591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78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9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Last Layer Provable Repair</a:t>
            </a:r>
            <a:endParaRPr lang="en-US" sz="2400" dirty="0"/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D111A-D140-2A8B-291B-F565563908AA}"/>
              </a:ext>
            </a:extLst>
          </p:cNvPr>
          <p:cNvSpPr txBox="1"/>
          <p:nvPr/>
        </p:nvSpPr>
        <p:spPr>
          <a:xfrm>
            <a:off x="2695823" y="1488312"/>
            <a:ext cx="680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Pointwise Repair Specification</a:t>
            </a:r>
          </a:p>
          <a:p>
            <a:pPr algn="ctr"/>
            <a:r>
              <a:rPr lang="en-US" sz="2000"/>
              <a:t>800 fog- and brightness-corrupted images from ImageNet-C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err="1">
                  <a:solidFill>
                    <a:schemeClr val="tx1"/>
                  </a:solidFill>
                </a:rPr>
                <a:t>ViT</a:t>
              </a:r>
              <a:r>
                <a:rPr lang="en-US" sz="3600">
                  <a:solidFill>
                    <a:schemeClr val="tx1"/>
                  </a:solidFill>
                </a:rPr>
                <a:t>-B/16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86 Million Parameters</a:t>
              </a:r>
              <a:endParaRPr lang="en-US" sz="16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4314046" y="4641697"/>
            <a:ext cx="6495859" cy="1399402"/>
            <a:chOff x="4314046" y="4641697"/>
            <a:chExt cx="6495859" cy="1399402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C00000"/>
                  </a:solidFill>
                </a:rPr>
                <a:t>Failed</a:t>
              </a:r>
              <a:endParaRPr lang="en-US" sz="3600">
                <a:solidFill>
                  <a:srgbClr val="C0000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2000" i="1">
                  <a:solidFill>
                    <a:schemeClr val="tx1"/>
                  </a:solidFill>
                </a:rPr>
                <a:t>out of memory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37D68D-A6EB-4C55-7502-59E058543DAF}"/>
                </a:ext>
              </a:extLst>
            </p:cNvPr>
            <p:cNvSpPr txBox="1"/>
            <p:nvPr/>
          </p:nvSpPr>
          <p:spPr>
            <a:xfrm>
              <a:off x="4314046" y="5702545"/>
              <a:ext cx="2901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19531A-3773-F185-0030-23C4B92E040A}"/>
              </a:ext>
            </a:extLst>
          </p:cNvPr>
          <p:cNvSpPr txBox="1"/>
          <p:nvPr/>
        </p:nvSpPr>
        <p:spPr>
          <a:xfrm>
            <a:off x="4536145" y="3586285"/>
            <a:ext cx="4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3FF-B6D1-B1A2-C4AB-022E7699E366}"/>
              </a:ext>
            </a:extLst>
          </p:cNvPr>
          <p:cNvSpPr txBox="1"/>
          <p:nvPr/>
        </p:nvSpPr>
        <p:spPr>
          <a:xfrm>
            <a:off x="6329844" y="3591719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brightness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16D935-C242-B8E0-67C8-A6E7425A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34" y="2442213"/>
            <a:ext cx="1146313" cy="1146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D0CEB3-7616-3607-368A-2891135F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768" y="2449365"/>
            <a:ext cx="1125312" cy="1125312"/>
          </a:xfrm>
          <a:prstGeom prst="rect">
            <a:avLst/>
          </a:prstGeom>
        </p:spPr>
      </p:pic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8896558C-2AC6-78DF-3B21-919A6BAE5746}"/>
              </a:ext>
            </a:extLst>
          </p:cNvPr>
          <p:cNvSpPr/>
          <p:nvPr/>
        </p:nvSpPr>
        <p:spPr>
          <a:xfrm>
            <a:off x="2773478" y="1907523"/>
            <a:ext cx="490506" cy="369394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127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2342780"/>
            <a:ext cx="10877107" cy="147430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How do we scale provable repair of Vision Transformers to thousands of images?</a:t>
            </a:r>
          </a:p>
        </p:txBody>
      </p:sp>
    </p:spTree>
    <p:extLst>
      <p:ext uri="{BB962C8B-B14F-4D97-AF65-F5344CB8AC3E}">
        <p14:creationId xmlns:p14="http://schemas.microsoft.com/office/powerpoint/2010/main" val="8200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Layer Repair – Standard LP</a:t>
            </a:r>
          </a:p>
        </p:txBody>
      </p:sp>
    </p:spTree>
    <p:extLst>
      <p:ext uri="{BB962C8B-B14F-4D97-AF65-F5344CB8AC3E}">
        <p14:creationId xmlns:p14="http://schemas.microsoft.com/office/powerpoint/2010/main" val="38906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Layer Repair – Standard 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/>
              <p:nvPr/>
            </p:nvSpPr>
            <p:spPr>
              <a:xfrm>
                <a:off x="3507023" y="2521939"/>
                <a:ext cx="2430345" cy="937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For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23" y="2521939"/>
                <a:ext cx="2430345" cy="937885"/>
              </a:xfrm>
              <a:prstGeom prst="rect">
                <a:avLst/>
              </a:prstGeom>
              <a:blipFill>
                <a:blip r:embed="rId2"/>
                <a:stretch>
                  <a:fillRect l="-2083" t="-2667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3910710-01D8-BFEF-E157-319C41EF1D2B}"/>
              </a:ext>
            </a:extLst>
          </p:cNvPr>
          <p:cNvGrpSpPr/>
          <p:nvPr/>
        </p:nvGrpSpPr>
        <p:grpSpPr>
          <a:xfrm>
            <a:off x="954382" y="1684924"/>
            <a:ext cx="2148351" cy="4478333"/>
            <a:chOff x="954382" y="1684924"/>
            <a:chExt cx="2148351" cy="44783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A1D04D2-8417-780D-88DD-9852A4C3A969}"/>
                </a:ext>
              </a:extLst>
            </p:cNvPr>
            <p:cNvGrpSpPr/>
            <p:nvPr/>
          </p:nvGrpSpPr>
          <p:grpSpPr>
            <a:xfrm>
              <a:off x="954382" y="1684924"/>
              <a:ext cx="2148351" cy="4478333"/>
              <a:chOff x="9691590" y="1629742"/>
              <a:chExt cx="1809483" cy="377194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9DB297D-CC0F-A057-529A-9210B4C89C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32504" y="3488120"/>
                <a:ext cx="1368569" cy="1674706"/>
                <a:chOff x="2567400" y="1393841"/>
                <a:chExt cx="929646" cy="1137601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4860AD94-F7B4-7E14-943D-14DC08DE3E36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 flipV="1">
                  <a:off x="2567400" y="2234381"/>
                  <a:ext cx="630846" cy="29706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936D5F5B-3E43-95DB-9FEC-1768A53F5300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393841"/>
                  <a:ext cx="630846" cy="8405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CDF349A3-FA5A-3EBC-6E4B-3AF958108EA7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962641"/>
                  <a:ext cx="630847" cy="2717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B599622-2427-0880-9694-2D75E06ED391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2" y="2672790"/>
                <a:ext cx="928695" cy="2052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AF8E2C2-E744-C431-DB54-C4506A4F60DD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1" y="1857458"/>
                <a:ext cx="928696" cy="2868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2F37EAC-C52F-5921-A96E-46F6E94AF682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1256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41A9FF0-EF23-965E-508E-CE21657DB54D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418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4A59FB1-E62D-5C4E-422A-EE8A524AA5EA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3" y="3488122"/>
                <a:ext cx="928329" cy="4186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49C8A56-C234-AE5E-7CC3-2F812BD4F9B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2" y="2672790"/>
                <a:ext cx="928330" cy="12340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74C6F86-321D-0893-75EE-228253E228C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1" y="1857458"/>
                <a:ext cx="928331" cy="204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3291C36-1F2D-4937-7464-388CE12A1AF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2053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4164095-6135-D054-E6CA-82FF21963C8C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12161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2CF641D4-5339-4AD8-C538-C6F65B41E1C9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3788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ED43B03B-124D-5AF0-F3FB-9E4904931AC1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2" y="2672790"/>
                <a:ext cx="928330" cy="4364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D766933C-9FAE-39EF-27DC-274E638F376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1" y="1857458"/>
                <a:ext cx="928331" cy="12518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F89FC85-4C52-2C26-83A8-46909C25E3B5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8781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2DF12EC-7596-3E63-DCC7-501331971690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04076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FF254-EA02-EB12-742B-EA01EF0BF377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120341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B6CB4523-A208-F202-E4FE-B358D663CBA9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2" y="2284711"/>
                <a:ext cx="928330" cy="38807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54C4D12-83CE-1E43-6BB7-51E2A02054B1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>
                <a:off x="10132501" y="1857458"/>
                <a:ext cx="928331" cy="42725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/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blipFill>
                  <a:blip r:embed="rId12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/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blipFill>
                  <a:blip r:embed="rId13"/>
                  <a:stretch>
                    <a:fillRect t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53C7E64-4663-A756-6C90-DF6BB035BF52}"/>
                    </a:ext>
                  </a:extLst>
                </p:cNvPr>
                <p:cNvSpPr txBox="1"/>
                <p:nvPr/>
              </p:nvSpPr>
              <p:spPr>
                <a:xfrm>
                  <a:off x="1742524" y="1777210"/>
                  <a:ext cx="591911" cy="376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53C7E64-4663-A756-6C90-DF6BB035BF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524" y="1777210"/>
                  <a:ext cx="591911" cy="376513"/>
                </a:xfrm>
                <a:prstGeom prst="rect">
                  <a:avLst/>
                </a:prstGeom>
                <a:blipFill>
                  <a:blip r:embed="rId14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21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Layer Repair </a:t>
            </a:r>
            <a:r>
              <a:rPr lang="en-US"/>
              <a:t>– Standard LP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7BA46A-5431-7085-3266-3AEBC5665837}"/>
              </a:ext>
            </a:extLst>
          </p:cNvPr>
          <p:cNvGrpSpPr/>
          <p:nvPr/>
        </p:nvGrpSpPr>
        <p:grpSpPr>
          <a:xfrm>
            <a:off x="954382" y="1684926"/>
            <a:ext cx="2148351" cy="4478335"/>
            <a:chOff x="954382" y="1684926"/>
            <a:chExt cx="2148351" cy="4478335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A1D04D2-8417-780D-88DD-9852A4C3A969}"/>
                </a:ext>
              </a:extLst>
            </p:cNvPr>
            <p:cNvGrpSpPr/>
            <p:nvPr/>
          </p:nvGrpSpPr>
          <p:grpSpPr>
            <a:xfrm>
              <a:off x="954382" y="1684926"/>
              <a:ext cx="2148351" cy="4478335"/>
              <a:chOff x="9691590" y="1629742"/>
              <a:chExt cx="1809483" cy="377194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9DB297D-CC0F-A057-529A-9210B4C89C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32504" y="3488120"/>
                <a:ext cx="1368569" cy="1674706"/>
                <a:chOff x="2567400" y="1393841"/>
                <a:chExt cx="929646" cy="1137601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4860AD94-F7B4-7E14-943D-14DC08DE3E36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 flipV="1">
                  <a:off x="2567400" y="2234381"/>
                  <a:ext cx="630846" cy="29706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936D5F5B-3E43-95DB-9FEC-1768A53F5300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393841"/>
                  <a:ext cx="630846" cy="8405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CDF349A3-FA5A-3EBC-6E4B-3AF958108EA7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962641"/>
                  <a:ext cx="630847" cy="2717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B599622-2427-0880-9694-2D75E06ED391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2" y="2672790"/>
                <a:ext cx="928695" cy="2052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AF8E2C2-E744-C431-DB54-C4506A4F60DD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1" y="1857458"/>
                <a:ext cx="928696" cy="2868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2F37EAC-C52F-5921-A96E-46F6E94AF682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1256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41A9FF0-EF23-965E-508E-CE21657DB54D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418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4A59FB1-E62D-5C4E-422A-EE8A524AA5EA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3" y="3488122"/>
                <a:ext cx="928329" cy="4186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49C8A56-C234-AE5E-7CC3-2F812BD4F9B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2" y="2672790"/>
                <a:ext cx="928330" cy="12340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74C6F86-321D-0893-75EE-228253E228C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1" y="1857458"/>
                <a:ext cx="928331" cy="204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3291C36-1F2D-4937-7464-388CE12A1AF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205354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4164095-6135-D054-E6CA-82FF21963C8C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121619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2CF641D4-5339-4AD8-C538-C6F65B41E1C9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37883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ED43B03B-124D-5AF0-F3FB-9E4904931AC1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2" y="2672790"/>
                <a:ext cx="928330" cy="43649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D766933C-9FAE-39EF-27DC-274E638F376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1" y="1857458"/>
                <a:ext cx="928331" cy="125182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F89FC85-4C52-2C26-83A8-46909C25E3B5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8781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2DF12EC-7596-3E63-DCC7-501331971690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0407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FF254-EA02-EB12-742B-EA01EF0BF377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12034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B6CB4523-A208-F202-E4FE-B358D663CBA9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2" y="2284711"/>
                <a:ext cx="928330" cy="3880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54C4D12-83CE-1E43-6BB7-51E2A02054B1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>
                <a:off x="10132501" y="1857458"/>
                <a:ext cx="928331" cy="4272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/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blipFill>
                  <a:blip r:embed="rId11"/>
                  <a:stretch>
                    <a:fillRect t="-8955" r="-197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/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blipFill>
                  <a:blip r:embed="rId12"/>
                  <a:stretch>
                    <a:fillRect t="-8696" r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/>
              <p:nvPr/>
            </p:nvSpPr>
            <p:spPr>
              <a:xfrm>
                <a:off x="3507023" y="2521939"/>
                <a:ext cx="3726148" cy="938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̂"/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23" y="2521939"/>
                <a:ext cx="3726148" cy="938077"/>
              </a:xfrm>
              <a:prstGeom prst="rect">
                <a:avLst/>
              </a:prstGeom>
              <a:blipFill>
                <a:blip r:embed="rId13"/>
                <a:stretch>
                  <a:fillRect l="-1307" t="-3896" r="-11111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2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Layer Repair </a:t>
            </a:r>
            <a:r>
              <a:rPr lang="en-US"/>
              <a:t>– Standard LP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B57E90-759E-002C-594D-A045D38A39DC}"/>
              </a:ext>
            </a:extLst>
          </p:cNvPr>
          <p:cNvGrpSpPr/>
          <p:nvPr/>
        </p:nvGrpSpPr>
        <p:grpSpPr>
          <a:xfrm>
            <a:off x="954382" y="1684924"/>
            <a:ext cx="2148351" cy="4478333"/>
            <a:chOff x="954382" y="1684924"/>
            <a:chExt cx="2148351" cy="44783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A1D04D2-8417-780D-88DD-9852A4C3A969}"/>
                </a:ext>
              </a:extLst>
            </p:cNvPr>
            <p:cNvGrpSpPr/>
            <p:nvPr/>
          </p:nvGrpSpPr>
          <p:grpSpPr>
            <a:xfrm>
              <a:off x="954382" y="1684924"/>
              <a:ext cx="2148351" cy="4478333"/>
              <a:chOff x="9691590" y="1629742"/>
              <a:chExt cx="1809483" cy="377194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9DB297D-CC0F-A057-529A-9210B4C89C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32504" y="3488120"/>
                <a:ext cx="1368569" cy="1674706"/>
                <a:chOff x="2567400" y="1393841"/>
                <a:chExt cx="929646" cy="1137601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4860AD94-F7B4-7E14-943D-14DC08DE3E36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 flipV="1">
                  <a:off x="2567400" y="2234381"/>
                  <a:ext cx="630846" cy="29706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936D5F5B-3E43-95DB-9FEC-1768A53F5300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393841"/>
                  <a:ext cx="630846" cy="8405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CDF349A3-FA5A-3EBC-6E4B-3AF958108EA7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962641"/>
                  <a:ext cx="630847" cy="2717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B599622-2427-0880-9694-2D75E06ED391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2" y="2672790"/>
                <a:ext cx="928695" cy="2052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AF8E2C2-E744-C431-DB54-C4506A4F60DD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1" y="1857458"/>
                <a:ext cx="928696" cy="2868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2F37EAC-C52F-5921-A96E-46F6E94AF682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1256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41A9FF0-EF23-965E-508E-CE21657DB54D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418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4A59FB1-E62D-5C4E-422A-EE8A524AA5EA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3" y="3488122"/>
                <a:ext cx="928329" cy="4186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49C8A56-C234-AE5E-7CC3-2F812BD4F9B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2" y="2672790"/>
                <a:ext cx="928330" cy="12340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74C6F86-321D-0893-75EE-228253E228C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1" y="1857458"/>
                <a:ext cx="928331" cy="204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3291C36-1F2D-4937-7464-388CE12A1AF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2053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4164095-6135-D054-E6CA-82FF21963C8C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12161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2CF641D4-5339-4AD8-C538-C6F65B41E1C9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3788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ED43B03B-124D-5AF0-F3FB-9E4904931AC1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2" y="2672790"/>
                <a:ext cx="928330" cy="4364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D766933C-9FAE-39EF-27DC-274E638F376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1" y="1857458"/>
                <a:ext cx="928331" cy="12518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F89FC85-4C52-2C26-83A8-46909C25E3B5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8781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2DF12EC-7596-3E63-DCC7-501331971690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0407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FF254-EA02-EB12-742B-EA01EF0BF377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12034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B6CB4523-A208-F202-E4FE-B358D663CBA9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2" y="2284711"/>
                <a:ext cx="928330" cy="3880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54C4D12-83CE-1E43-6BB7-51E2A02054B1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>
                <a:off x="10132501" y="1857458"/>
                <a:ext cx="928331" cy="4272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/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blipFill>
                  <a:blip r:embed="rId11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/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blipFill>
                  <a:blip r:embed="rId12"/>
                  <a:stretch>
                    <a:fillRect t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/>
              <p:nvPr/>
            </p:nvSpPr>
            <p:spPr>
              <a:xfrm>
                <a:off x="3507023" y="2521939"/>
                <a:ext cx="6905608" cy="1215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23" y="2521939"/>
                <a:ext cx="6905608" cy="1215076"/>
              </a:xfrm>
              <a:prstGeom prst="rect">
                <a:avLst/>
              </a:prstGeom>
              <a:blipFill>
                <a:blip r:embed="rId13"/>
                <a:stretch>
                  <a:fillRect l="-735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28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97B4F3-39B6-4E4C-A75E-A79FBED9B61F}"/>
              </a:ext>
            </a:extLst>
          </p:cNvPr>
          <p:cNvGrpSpPr/>
          <p:nvPr/>
        </p:nvGrpSpPr>
        <p:grpSpPr>
          <a:xfrm>
            <a:off x="883174" y="772806"/>
            <a:ext cx="2730988" cy="2424709"/>
            <a:chOff x="1190730" y="743383"/>
            <a:chExt cx="2730988" cy="24247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131AB7-802D-C440-828B-AAC61DC99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0730" y="743383"/>
              <a:ext cx="2730988" cy="242470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6551A1-63B6-1346-A927-44BE53581FC0}"/>
                </a:ext>
              </a:extLst>
            </p:cNvPr>
            <p:cNvSpPr/>
            <p:nvPr/>
          </p:nvSpPr>
          <p:spPr>
            <a:xfrm>
              <a:off x="1915885" y="2816400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C482DE-DC17-9546-952F-187D355FA9CC}"/>
                  </a:ext>
                </a:extLst>
              </p:cNvPr>
              <p:cNvSpPr txBox="1"/>
              <p:nvPr/>
            </p:nvSpPr>
            <p:spPr>
              <a:xfrm>
                <a:off x="2766158" y="546616"/>
                <a:ext cx="1867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(0.5) = −0.5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(1.5) = 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C482DE-DC17-9546-952F-187D355F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158" y="546616"/>
                <a:ext cx="1867306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C74440-C390-6047-A11F-9F038F451EF5}"/>
                  </a:ext>
                </a:extLst>
              </p:cNvPr>
              <p:cNvSpPr/>
              <p:nvPr/>
            </p:nvSpPr>
            <p:spPr>
              <a:xfrm>
                <a:off x="392211" y="218808"/>
                <a:ext cx="1363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ReLUs</a:t>
                </a:r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C74440-C390-6047-A11F-9F038F451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1" y="218808"/>
                <a:ext cx="1363002" cy="369332"/>
              </a:xfrm>
              <a:prstGeom prst="rect">
                <a:avLst/>
              </a:prstGeom>
              <a:blipFill>
                <a:blip r:embed="rId4"/>
                <a:stretch>
                  <a:fillRect t="-10000" r="-733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03528D5-ACED-0A41-8F1B-24958DA5E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57" y="3873512"/>
            <a:ext cx="4431307" cy="351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2A2C56-1C3F-474B-97C3-821A3D56D7BA}"/>
              </a:ext>
            </a:extLst>
          </p:cNvPr>
          <p:cNvSpPr txBox="1"/>
          <p:nvPr/>
        </p:nvSpPr>
        <p:spPr>
          <a:xfrm>
            <a:off x="1073712" y="4225203"/>
            <a:ext cx="297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Pointwise Repair specification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200002-5D79-6441-ACEA-CF013A742926}"/>
              </a:ext>
            </a:extLst>
          </p:cNvPr>
          <p:cNvSpPr/>
          <p:nvPr/>
        </p:nvSpPr>
        <p:spPr>
          <a:xfrm>
            <a:off x="1478651" y="2767327"/>
            <a:ext cx="425547" cy="5864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Layer Repair – Standard LP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8A9CB6-C47C-1DA0-3683-0151C42332BD}"/>
              </a:ext>
            </a:extLst>
          </p:cNvPr>
          <p:cNvGrpSpPr/>
          <p:nvPr/>
        </p:nvGrpSpPr>
        <p:grpSpPr>
          <a:xfrm>
            <a:off x="954382" y="1684924"/>
            <a:ext cx="2148351" cy="4478333"/>
            <a:chOff x="954382" y="1684924"/>
            <a:chExt cx="2148351" cy="44783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A1D04D2-8417-780D-88DD-9852A4C3A969}"/>
                </a:ext>
              </a:extLst>
            </p:cNvPr>
            <p:cNvGrpSpPr/>
            <p:nvPr/>
          </p:nvGrpSpPr>
          <p:grpSpPr>
            <a:xfrm>
              <a:off x="954382" y="1684924"/>
              <a:ext cx="2148351" cy="4478333"/>
              <a:chOff x="9691590" y="1629742"/>
              <a:chExt cx="1809483" cy="377194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9DB297D-CC0F-A057-529A-9210B4C89C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32504" y="3488120"/>
                <a:ext cx="1368569" cy="1674706"/>
                <a:chOff x="2567400" y="1393841"/>
                <a:chExt cx="929646" cy="1137601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4860AD94-F7B4-7E14-943D-14DC08DE3E36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 flipV="1">
                  <a:off x="2567400" y="2234381"/>
                  <a:ext cx="630846" cy="29706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936D5F5B-3E43-95DB-9FEC-1768A53F5300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393841"/>
                  <a:ext cx="630846" cy="8405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CDF349A3-FA5A-3EBC-6E4B-3AF958108EA7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962641"/>
                  <a:ext cx="630847" cy="2717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B599622-2427-0880-9694-2D75E06ED391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2" y="2672790"/>
                <a:ext cx="928695" cy="2052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AF8E2C2-E744-C431-DB54-C4506A4F60DD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1" y="1857458"/>
                <a:ext cx="928696" cy="2868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2F37EAC-C52F-5921-A96E-46F6E94AF682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1256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41A9FF0-EF23-965E-508E-CE21657DB54D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418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4A59FB1-E62D-5C4E-422A-EE8A524AA5EA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3" y="3488122"/>
                <a:ext cx="928329" cy="4186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49C8A56-C234-AE5E-7CC3-2F812BD4F9B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2" y="2672790"/>
                <a:ext cx="928330" cy="12340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74C6F86-321D-0893-75EE-228253E228C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1" y="1857458"/>
                <a:ext cx="928331" cy="204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3291C36-1F2D-4937-7464-388CE12A1AF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2053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4164095-6135-D054-E6CA-82FF21963C8C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12161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2CF641D4-5339-4AD8-C538-C6F65B41E1C9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3788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ED43B03B-124D-5AF0-F3FB-9E4904931AC1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2" y="2672790"/>
                <a:ext cx="928330" cy="4364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D766933C-9FAE-39EF-27DC-274E638F376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1" y="1857458"/>
                <a:ext cx="928331" cy="12518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F89FC85-4C52-2C26-83A8-46909C25E3B5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8781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2DF12EC-7596-3E63-DCC7-501331971690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0407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FF254-EA02-EB12-742B-EA01EF0BF377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12034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B6CB4523-A208-F202-E4FE-B358D663CBA9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2" y="2284711"/>
                <a:ext cx="928330" cy="3880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54C4D12-83CE-1E43-6BB7-51E2A02054B1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>
                <a:off x="10132501" y="1857458"/>
                <a:ext cx="928331" cy="4272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/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blipFill>
                  <a:blip r:embed="rId11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/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 b="1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blipFill>
                  <a:blip r:embed="rId12"/>
                  <a:stretch>
                    <a:fillRect t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/>
              <p:nvPr/>
            </p:nvSpPr>
            <p:spPr>
              <a:xfrm>
                <a:off x="3507023" y="2521939"/>
                <a:ext cx="6905608" cy="204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Add constraints to encode the desired argmax value for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23" y="2521939"/>
                <a:ext cx="6905608" cy="2046073"/>
              </a:xfrm>
              <a:prstGeom prst="rect">
                <a:avLst/>
              </a:prstGeom>
              <a:blipFill>
                <a:blip r:embed="rId13"/>
                <a:stretch>
                  <a:fillRect l="-735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56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Layer Repair – Standard LP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907743-6F7E-5FE9-84D5-55BFA8DC0D95}"/>
              </a:ext>
            </a:extLst>
          </p:cNvPr>
          <p:cNvGrpSpPr/>
          <p:nvPr/>
        </p:nvGrpSpPr>
        <p:grpSpPr>
          <a:xfrm>
            <a:off x="954382" y="1684924"/>
            <a:ext cx="2148351" cy="4478333"/>
            <a:chOff x="954382" y="1684924"/>
            <a:chExt cx="2148351" cy="44783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A1D04D2-8417-780D-88DD-9852A4C3A969}"/>
                </a:ext>
              </a:extLst>
            </p:cNvPr>
            <p:cNvGrpSpPr/>
            <p:nvPr/>
          </p:nvGrpSpPr>
          <p:grpSpPr>
            <a:xfrm>
              <a:off x="954382" y="1684924"/>
              <a:ext cx="2148351" cy="4478333"/>
              <a:chOff x="9691590" y="1629742"/>
              <a:chExt cx="1809483" cy="377194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9DB297D-CC0F-A057-529A-9210B4C89C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32504" y="3488120"/>
                <a:ext cx="1368569" cy="1674706"/>
                <a:chOff x="2567400" y="1393841"/>
                <a:chExt cx="929646" cy="1137601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4860AD94-F7B4-7E14-943D-14DC08DE3E36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 flipV="1">
                  <a:off x="2567400" y="2234381"/>
                  <a:ext cx="630846" cy="29706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936D5F5B-3E43-95DB-9FEC-1768A53F5300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393841"/>
                  <a:ext cx="630846" cy="8405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CDF349A3-FA5A-3EBC-6E4B-3AF958108EA7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2567400" y="1962641"/>
                  <a:ext cx="630847" cy="2717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89AF4F9-75B5-8172-3F7E-BFD7B39C06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6B14CDA-AC50-B326-DE69-88ADCE8A66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04C1FDB-2AA4-8035-3147-70BD36CBB3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8CDE34B-FA2F-8F76-349F-43B29F4B17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B599622-2427-0880-9694-2D75E06ED391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2" y="2672790"/>
                <a:ext cx="928695" cy="2052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AF8E2C2-E744-C431-DB54-C4506A4F60DD}"/>
                  </a:ext>
                </a:extLst>
              </p:cNvPr>
              <p:cNvCxnSpPr>
                <a:cxnSpLocks/>
                <a:endCxn id="82" idx="2"/>
              </p:cNvCxnSpPr>
              <p:nvPr/>
            </p:nvCxnSpPr>
            <p:spPr>
              <a:xfrm>
                <a:off x="10132501" y="1857458"/>
                <a:ext cx="928696" cy="2868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2F37EAC-C52F-5921-A96E-46F6E94AF682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1256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41A9FF0-EF23-965E-508E-CE21657DB54D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10132503" y="3906799"/>
                <a:ext cx="928329" cy="418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4A59FB1-E62D-5C4E-422A-EE8A524AA5EA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3" y="3488122"/>
                <a:ext cx="928329" cy="4186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49C8A56-C234-AE5E-7CC3-2F812BD4F9B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2" y="2672790"/>
                <a:ext cx="928330" cy="12340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74C6F86-321D-0893-75EE-228253E228C6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>
                <a:off x="10132501" y="1857458"/>
                <a:ext cx="928331" cy="204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3291C36-1F2D-4937-7464-388CE12A1AF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2053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4164095-6135-D054-E6CA-82FF21963C8C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12161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2CF641D4-5339-4AD8-C538-C6F65B41E1C9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10132503" y="3109283"/>
                <a:ext cx="928329" cy="3788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ED43B03B-124D-5AF0-F3FB-9E4904931AC1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2" y="2672790"/>
                <a:ext cx="928330" cy="4364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D766933C-9FAE-39EF-27DC-274E638F376B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0132501" y="1857458"/>
                <a:ext cx="928331" cy="12518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F89FC85-4C52-2C26-83A8-46909C25E3B5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8781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2DF12EC-7596-3E63-DCC7-501331971690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20407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FF254-EA02-EB12-742B-EA01EF0BF377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3" y="2284711"/>
                <a:ext cx="928329" cy="12034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B6CB4523-A208-F202-E4FE-B358D663CBA9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0132502" y="2284711"/>
                <a:ext cx="928330" cy="3880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54C4D12-83CE-1E43-6BB7-51E2A02054B1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>
                <a:off x="10132501" y="1857458"/>
                <a:ext cx="928331" cy="4272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25AAE688-10CF-2113-00DB-77869CF590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671A2E8-B8AB-119A-7EB5-CE7A9C1E74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206FE46-9F6D-0371-B977-86371CDB46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8B49652-208F-F2C9-96D6-344DFEFD6D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A513528-A5D2-3297-06BA-AECC2026B6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/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blipFill>
                  <a:blip r:embed="rId11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/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blipFill>
                  <a:blip r:embed="rId12"/>
                  <a:stretch>
                    <a:fillRect t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/>
              <p:nvPr/>
            </p:nvSpPr>
            <p:spPr>
              <a:xfrm>
                <a:off x="3507023" y="2521939"/>
                <a:ext cx="6905608" cy="2323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Add constraints to encode the desired argmax value for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r>
                  <a:rPr lang="en-US" b="0" dirty="0">
                    <a:solidFill>
                      <a:srgbClr val="0070C0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23" y="2521939"/>
                <a:ext cx="6905608" cy="2323072"/>
              </a:xfrm>
              <a:prstGeom prst="rect">
                <a:avLst/>
              </a:prstGeom>
              <a:blipFill>
                <a:blip r:embed="rId13"/>
                <a:stretch>
                  <a:fillRect l="-735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85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Layer Repair – </a:t>
            </a:r>
            <a:r>
              <a:rPr lang="en-US" dirty="0" err="1">
                <a:solidFill>
                  <a:srgbClr val="C00000"/>
                </a:solidFill>
              </a:rPr>
              <a:t>P</a:t>
            </a:r>
            <a:r>
              <a:rPr lang="en-US" dirty="0" err="1">
                <a:solidFill>
                  <a:srgbClr val="0070C0"/>
                </a:solidFill>
              </a:rPr>
              <a:t>R</a:t>
            </a:r>
            <a:r>
              <a:rPr lang="en-US" dirty="0" err="1"/>
              <a:t>oViT</a:t>
            </a:r>
            <a:r>
              <a:rPr lang="en-US" dirty="0"/>
              <a:t> 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/>
              <p:nvPr/>
            </p:nvSpPr>
            <p:spPr>
              <a:xfrm>
                <a:off x="3507023" y="2521939"/>
                <a:ext cx="6902402" cy="204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Add constraints to encode the desired argmax value for the input: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23" y="2521939"/>
                <a:ext cx="6902402" cy="2046073"/>
              </a:xfrm>
              <a:prstGeom prst="rect">
                <a:avLst/>
              </a:prstGeom>
              <a:blipFill>
                <a:blip r:embed="rId2"/>
                <a:stretch>
                  <a:fillRect l="-735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BAC4BADF-D521-70AE-DB59-B2B10159DBF9}"/>
              </a:ext>
            </a:extLst>
          </p:cNvPr>
          <p:cNvGrpSpPr/>
          <p:nvPr/>
        </p:nvGrpSpPr>
        <p:grpSpPr>
          <a:xfrm>
            <a:off x="956171" y="1680607"/>
            <a:ext cx="2148351" cy="4526291"/>
            <a:chOff x="1014647" y="1616815"/>
            <a:chExt cx="2148351" cy="45262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/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0CCFA-F1F4-F546-EFD5-2068DAE08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blipFill>
                  <a:blip r:embed="rId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/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 b="1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00EDF-0DCB-F8F5-8615-D759F346F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blipFill>
                  <a:blip r:embed="rId4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FB12917-5CBF-00D9-CBF5-3382A008E520}"/>
                </a:ext>
              </a:extLst>
            </p:cNvPr>
            <p:cNvGrpSpPr/>
            <p:nvPr/>
          </p:nvGrpSpPr>
          <p:grpSpPr>
            <a:xfrm>
              <a:off x="1014647" y="1616815"/>
              <a:ext cx="2148351" cy="4478336"/>
              <a:chOff x="9691590" y="1629742"/>
              <a:chExt cx="1809483" cy="37719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408E81B-E68B-2F7C-2482-57835C01808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32504" y="3488120"/>
                <a:ext cx="1368569" cy="1674706"/>
                <a:chOff x="2567400" y="1393841"/>
                <a:chExt cx="929646" cy="1137601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412930CC-C92A-C5F6-7D86-7210A2C2153A}"/>
                    </a:ext>
                  </a:extLst>
                </p:cNvPr>
                <p:cNvCxnSpPr>
                  <a:cxnSpLocks/>
                  <a:endCxn id="36" idx="2"/>
                </p:cNvCxnSpPr>
                <p:nvPr/>
              </p:nvCxnSpPr>
              <p:spPr>
                <a:xfrm flipV="1">
                  <a:off x="2567400" y="2234381"/>
                  <a:ext cx="630846" cy="29706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345E1BD-4244-0EE8-3ABA-0EBD025700DE}"/>
                    </a:ext>
                  </a:extLst>
                </p:cNvPr>
                <p:cNvCxnSpPr>
                  <a:cxnSpLocks/>
                  <a:endCxn id="36" idx="2"/>
                </p:cNvCxnSpPr>
                <p:nvPr/>
              </p:nvCxnSpPr>
              <p:spPr>
                <a:xfrm>
                  <a:off x="2567400" y="1393841"/>
                  <a:ext cx="630846" cy="8405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4D9BCE09-AA76-69EC-1CAB-C5C24CE6633A}"/>
                    </a:ext>
                  </a:extLst>
                </p:cNvPr>
                <p:cNvCxnSpPr>
                  <a:cxnSpLocks/>
                  <a:endCxn id="36" idx="2"/>
                </p:cNvCxnSpPr>
                <p:nvPr/>
              </p:nvCxnSpPr>
              <p:spPr>
                <a:xfrm>
                  <a:off x="2567400" y="1962641"/>
                  <a:ext cx="630847" cy="2717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26B4D530-F619-0BF0-9EBA-D974F714393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26B4D530-F619-0BF0-9EBA-D974F71439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50CFA484-1B6F-32B5-477A-379D78C9BF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50CFA484-1B6F-32B5-477A-379D78C9BF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6BF876B-46D2-159E-89E3-C16EEAC79B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C6BF876B-46D2-159E-89E3-C16EEAC79B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7516642E-FBEA-099A-DAF9-5700587DEA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7516642E-FBEA-099A-DAF9-5700587DEA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6EE2714-74B3-E750-D5FE-BB93F72D4A7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>
                <a:off x="10132502" y="2672790"/>
                <a:ext cx="928695" cy="2052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DEEAC70-31E4-A533-3719-E20596ED0192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>
                <a:off x="10132501" y="1857458"/>
                <a:ext cx="928696" cy="2868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19A4D05-7965-C60A-5C59-D6FC9A460BB0}"/>
                  </a:ext>
                </a:extLst>
              </p:cNvPr>
              <p:cNvCxnSpPr>
                <a:cxnSpLocks/>
                <a:endCxn id="4" idx="2"/>
              </p:cNvCxnSpPr>
              <p:nvPr/>
            </p:nvCxnSpPr>
            <p:spPr>
              <a:xfrm flipV="1">
                <a:off x="10132503" y="3906799"/>
                <a:ext cx="928329" cy="1256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1159991-D0B7-48E9-EB23-0251923A995E}"/>
                  </a:ext>
                </a:extLst>
              </p:cNvPr>
              <p:cNvCxnSpPr>
                <a:cxnSpLocks/>
                <a:endCxn id="4" idx="2"/>
              </p:cNvCxnSpPr>
              <p:nvPr/>
            </p:nvCxnSpPr>
            <p:spPr>
              <a:xfrm flipV="1">
                <a:off x="10132503" y="3906799"/>
                <a:ext cx="928329" cy="418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C424564-BF2B-B20C-6316-DF492CFB80C2}"/>
                  </a:ext>
                </a:extLst>
              </p:cNvPr>
              <p:cNvCxnSpPr>
                <a:cxnSpLocks/>
                <a:endCxn id="4" idx="2"/>
              </p:cNvCxnSpPr>
              <p:nvPr/>
            </p:nvCxnSpPr>
            <p:spPr>
              <a:xfrm>
                <a:off x="10132503" y="3488122"/>
                <a:ext cx="928329" cy="4186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91721E-35C9-4531-DE11-DDFA5547DC9D}"/>
                  </a:ext>
                </a:extLst>
              </p:cNvPr>
              <p:cNvCxnSpPr>
                <a:cxnSpLocks/>
                <a:endCxn id="4" idx="2"/>
              </p:cNvCxnSpPr>
              <p:nvPr/>
            </p:nvCxnSpPr>
            <p:spPr>
              <a:xfrm>
                <a:off x="10132502" y="2672790"/>
                <a:ext cx="928330" cy="12340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96CA9B7-D874-98EB-E6CD-C57A2E804370}"/>
                  </a:ext>
                </a:extLst>
              </p:cNvPr>
              <p:cNvCxnSpPr>
                <a:cxnSpLocks/>
                <a:endCxn id="4" idx="2"/>
              </p:cNvCxnSpPr>
              <p:nvPr/>
            </p:nvCxnSpPr>
            <p:spPr>
              <a:xfrm>
                <a:off x="10132501" y="1857458"/>
                <a:ext cx="928331" cy="204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FCD424D-C5A0-DAAF-14B1-6C3C2B04872A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10132503" y="3109283"/>
                <a:ext cx="928329" cy="2053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21A674B-1D2D-CBF0-1DF5-EC5128827F9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10132503" y="3109283"/>
                <a:ext cx="928329" cy="12161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0817866-F73D-C9A7-C449-8D01A076E450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10132503" y="3109283"/>
                <a:ext cx="928329" cy="3788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995195F-B207-7C4E-C106-BC971D567431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10132502" y="2672790"/>
                <a:ext cx="928330" cy="4364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9D1929F-1E72-8666-CD6A-0947FFEE3EA6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10132501" y="1857458"/>
                <a:ext cx="928331" cy="12518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E0CE9FA-6AB0-D58F-D6AE-8730C6AD6B7F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3" y="2284711"/>
                <a:ext cx="928329" cy="28781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E57451D-5C31-75DD-D770-2DA2D83FFBD2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3" y="2284711"/>
                <a:ext cx="928329" cy="204076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B2CEDF-D95A-E38C-5E82-52C9ECE58BC3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3" y="2284711"/>
                <a:ext cx="928329" cy="120341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954FCCF-A169-7EC7-DBED-50852E9AC1C4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2" y="2284711"/>
                <a:ext cx="928330" cy="38807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67FA90E-9C4F-5A05-0816-50BBB4599789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1" y="1857458"/>
                <a:ext cx="928331" cy="42725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EBEC2D4-5D9C-2C47-4F93-F24703AC53F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EBEC2D4-5D9C-2C47-4F93-F24703AC53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1752649-B72E-0356-DBC1-2453C9AAC2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1752649-B72E-0356-DBC1-2453C9AAC2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30AEA9A-5F0C-9FC2-A0B1-E4FA37B8E4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30AEA9A-5F0C-9FC2-A0B1-E4FA37B8E4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F6827488-A30A-8F90-1FDB-70CD6AF44B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F6827488-A30A-8F90-1FDB-70CD6AF44B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225B159E-0D5C-5972-86E5-6AF109A007B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225B159E-0D5C-5972-86E5-6AF109A00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F61CB7-CE7F-DE93-9CF8-840ECECDA47D}"/>
                  </a:ext>
                </a:extLst>
              </p:cNvPr>
              <p:cNvSpPr txBox="1"/>
              <p:nvPr/>
            </p:nvSpPr>
            <p:spPr>
              <a:xfrm>
                <a:off x="1806555" y="1851152"/>
                <a:ext cx="774848" cy="38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F61CB7-CE7F-DE93-9CF8-840ECECDA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55" y="1851152"/>
                <a:ext cx="774848" cy="388283"/>
              </a:xfrm>
              <a:prstGeom prst="rect">
                <a:avLst/>
              </a:prstGeom>
              <a:blipFill>
                <a:blip r:embed="rId14"/>
                <a:stretch>
                  <a:fillRect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9BE0B6-D28A-7B04-0D67-FBA1B68D6700}"/>
                  </a:ext>
                </a:extLst>
              </p:cNvPr>
              <p:cNvSpPr txBox="1"/>
              <p:nvPr/>
            </p:nvSpPr>
            <p:spPr>
              <a:xfrm>
                <a:off x="2511359" y="1827016"/>
                <a:ext cx="663206" cy="391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9BE0B6-D28A-7B04-0D67-FBA1B68D6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359" y="1827016"/>
                <a:ext cx="663206" cy="391971"/>
              </a:xfrm>
              <a:prstGeom prst="rect">
                <a:avLst/>
              </a:prstGeom>
              <a:blipFill>
                <a:blip r:embed="rId15"/>
                <a:stretch>
                  <a:fillRect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10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Layer Repair – </a:t>
            </a:r>
            <a:r>
              <a:rPr lang="en-US" dirty="0" err="1">
                <a:solidFill>
                  <a:srgbClr val="C00000"/>
                </a:solidFill>
              </a:rPr>
              <a:t>P</a:t>
            </a:r>
            <a:r>
              <a:rPr lang="en-US" dirty="0" err="1">
                <a:solidFill>
                  <a:srgbClr val="0070C0"/>
                </a:solidFill>
              </a:rPr>
              <a:t>R</a:t>
            </a:r>
            <a:r>
              <a:rPr lang="en-US" dirty="0" err="1"/>
              <a:t>oViT</a:t>
            </a:r>
            <a:r>
              <a:rPr lang="en-US" dirty="0"/>
              <a:t> 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/>
              <p:nvPr/>
            </p:nvSpPr>
            <p:spPr>
              <a:xfrm>
                <a:off x="3507023" y="2521939"/>
                <a:ext cx="6722353" cy="2322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Add constraints to encode the desired argmax value for the input: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23" y="2521939"/>
                <a:ext cx="6722353" cy="2322880"/>
              </a:xfrm>
              <a:prstGeom prst="rect">
                <a:avLst/>
              </a:prstGeom>
              <a:blipFill>
                <a:blip r:embed="rId2"/>
                <a:stretch>
                  <a:fillRect l="-755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2758B78-1284-531F-B633-0DDB5A77B56F}"/>
              </a:ext>
            </a:extLst>
          </p:cNvPr>
          <p:cNvGrpSpPr/>
          <p:nvPr/>
        </p:nvGrpSpPr>
        <p:grpSpPr>
          <a:xfrm>
            <a:off x="956171" y="1680607"/>
            <a:ext cx="2148351" cy="4526291"/>
            <a:chOff x="1014647" y="1616815"/>
            <a:chExt cx="2148351" cy="45262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D6FC27-B2B9-1608-AD40-4AED9DABE648}"/>
                    </a:ext>
                  </a:extLst>
                </p:cNvPr>
                <p:cNvSpPr txBox="1"/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D6FC27-B2B9-1608-AD40-4AED9DABE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blipFill>
                  <a:blip r:embed="rId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5865420-CC55-BC92-0FAC-998D0FF07166}"/>
                    </a:ext>
                  </a:extLst>
                </p:cNvPr>
                <p:cNvSpPr txBox="1"/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 b="1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5865420-CC55-BC92-0FAC-998D0FF07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blipFill>
                  <a:blip r:embed="rId4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F903C9-2D27-EEA7-51BA-7559CAFF7E04}"/>
                </a:ext>
              </a:extLst>
            </p:cNvPr>
            <p:cNvGrpSpPr/>
            <p:nvPr/>
          </p:nvGrpSpPr>
          <p:grpSpPr>
            <a:xfrm>
              <a:off x="1014647" y="1616815"/>
              <a:ext cx="2148351" cy="4478336"/>
              <a:chOff x="9691590" y="1629742"/>
              <a:chExt cx="1809483" cy="377194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06D8526-BF5A-8410-C1C1-281E95B5D3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32504" y="3488120"/>
                <a:ext cx="1368569" cy="1674706"/>
                <a:chOff x="2567400" y="1393841"/>
                <a:chExt cx="929646" cy="1137601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6C4D1C35-E257-963C-12F2-A8458B08091A}"/>
                    </a:ext>
                  </a:extLst>
                </p:cNvPr>
                <p:cNvCxnSpPr>
                  <a:cxnSpLocks/>
                  <a:endCxn id="71" idx="2"/>
                </p:cNvCxnSpPr>
                <p:nvPr/>
              </p:nvCxnSpPr>
              <p:spPr>
                <a:xfrm flipV="1">
                  <a:off x="2567400" y="2234381"/>
                  <a:ext cx="630846" cy="29706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9C9AEEBF-D6D6-5C84-284D-99891DBAACA0}"/>
                    </a:ext>
                  </a:extLst>
                </p:cNvPr>
                <p:cNvCxnSpPr>
                  <a:cxnSpLocks/>
                  <a:endCxn id="71" idx="2"/>
                </p:cNvCxnSpPr>
                <p:nvPr/>
              </p:nvCxnSpPr>
              <p:spPr>
                <a:xfrm>
                  <a:off x="2567400" y="1393841"/>
                  <a:ext cx="630846" cy="8405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5DA12E2F-C602-DB31-E4AD-E879C990F554}"/>
                    </a:ext>
                  </a:extLst>
                </p:cNvPr>
                <p:cNvCxnSpPr>
                  <a:cxnSpLocks/>
                  <a:endCxn id="71" idx="2"/>
                </p:cNvCxnSpPr>
                <p:nvPr/>
              </p:nvCxnSpPr>
              <p:spPr>
                <a:xfrm>
                  <a:off x="2567400" y="1962641"/>
                  <a:ext cx="630847" cy="2717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B98632A-BD3E-3037-DBD7-0C8E0EF9B6A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B98632A-BD3E-3037-DBD7-0C8E0EF9B6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2B93FC51-2732-C684-FA44-E4A3573A45F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2B93FC51-2732-C684-FA44-E4A3573A45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C156530-F836-2E51-46C5-5EACDD94D73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C156530-F836-2E51-46C5-5EACDD94D7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BB3A2A2-71ED-3145-2ABE-BD027C611E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BB3A2A2-71ED-3145-2ABE-BD027C611E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D02209-BAAE-F06C-4304-AD358600C5BA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>
                <a:off x="10132502" y="2672790"/>
                <a:ext cx="928695" cy="2052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F8D58B0-75EE-F65F-FA8C-04A42A92E943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>
                <a:off x="10132501" y="1857458"/>
                <a:ext cx="928696" cy="2868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1FEA69C-2DB5-F19E-091F-B6DF5FC4D4F4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3" y="3906799"/>
                <a:ext cx="928329" cy="1256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75F5F9F-59B5-E685-F973-CB942F06CD90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3" y="3906799"/>
                <a:ext cx="928329" cy="418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1C5D8F6-FCC7-BB6C-33D0-939751892FA0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3" y="3488122"/>
                <a:ext cx="928329" cy="4186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6B21073-B06D-A0D9-A2A2-1232A31874C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2" y="2672790"/>
                <a:ext cx="928330" cy="12340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20DAF33-3CE0-8A66-0953-2B88AEE8C82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1" y="1857458"/>
                <a:ext cx="928331" cy="204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183AFD2-48E9-852E-9669-2525C8DF6D4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0132503" y="3109283"/>
                <a:ext cx="928329" cy="2053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75462AF-9435-DCBD-B2FC-FCE13B561BC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0132503" y="3109283"/>
                <a:ext cx="928329" cy="12161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70497-5A6F-1F8B-44ED-A1DDCB97CD26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0132503" y="3109283"/>
                <a:ext cx="928329" cy="3788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7E71C46-3FF7-34A1-F8A4-3381248A0174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0132502" y="2672790"/>
                <a:ext cx="928330" cy="4364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6B586FD-8F4A-D170-68C9-20C1FE0A72C7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0132501" y="1857458"/>
                <a:ext cx="928331" cy="12518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23B14F-1DB2-A68D-F92C-3D2A8EE00288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3" y="2284711"/>
                <a:ext cx="928329" cy="28781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F1C4E96-A491-4411-90F1-6D58DE991FF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3" y="2284711"/>
                <a:ext cx="928329" cy="204076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9E8129A-5F92-6BFA-588E-107E839F62B1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3" y="2284711"/>
                <a:ext cx="928329" cy="120341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A815464-AB40-EEE2-41CB-37D7CE907399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2" y="2284711"/>
                <a:ext cx="928330" cy="38807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9485954-7058-61F2-5CE2-024A2538258D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>
                <a:off x="10132501" y="1857458"/>
                <a:ext cx="928331" cy="42725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D3F223B-EA87-CC91-3919-EC6126FC18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D3F223B-EA87-CC91-3919-EC6126FC18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61665C0-2F48-712B-0EDC-86140F4CC9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61665C0-2F48-712B-0EDC-86140F4CC9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C8B5BFD-E8B9-4F05-7899-1D68AE746B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C8B5BFD-E8B9-4F05-7899-1D68AE746B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A46DD0FB-93C8-12AA-67A5-3B2DC8B616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A46DD0FB-93C8-12AA-67A5-3B2DC8B616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126196A-2B1F-FB68-12CB-302B75100A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126196A-2B1F-FB68-12CB-302B75100A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61CF81F-1E8E-E66B-B07E-A9B47A076E53}"/>
                  </a:ext>
                </a:extLst>
              </p:cNvPr>
              <p:cNvSpPr txBox="1"/>
              <p:nvPr/>
            </p:nvSpPr>
            <p:spPr>
              <a:xfrm>
                <a:off x="1806555" y="1851152"/>
                <a:ext cx="774848" cy="38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61CF81F-1E8E-E66B-B07E-A9B47A07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55" y="1851152"/>
                <a:ext cx="774848" cy="388283"/>
              </a:xfrm>
              <a:prstGeom prst="rect">
                <a:avLst/>
              </a:prstGeom>
              <a:blipFill>
                <a:blip r:embed="rId14"/>
                <a:stretch>
                  <a:fillRect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4C7B55-64C6-25CE-0C6E-B309E36DC62D}"/>
                  </a:ext>
                </a:extLst>
              </p:cNvPr>
              <p:cNvSpPr txBox="1"/>
              <p:nvPr/>
            </p:nvSpPr>
            <p:spPr>
              <a:xfrm>
                <a:off x="2511359" y="1827016"/>
                <a:ext cx="663206" cy="391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4C7B55-64C6-25CE-0C6E-B309E36DC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359" y="1827016"/>
                <a:ext cx="663206" cy="391971"/>
              </a:xfrm>
              <a:prstGeom prst="rect">
                <a:avLst/>
              </a:prstGeom>
              <a:blipFill>
                <a:blip r:embed="rId15"/>
                <a:stretch>
                  <a:fillRect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89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Layer Repair – </a:t>
            </a:r>
            <a:r>
              <a:rPr lang="en-US" dirty="0" err="1">
                <a:solidFill>
                  <a:srgbClr val="C00000"/>
                </a:solidFill>
              </a:rPr>
              <a:t>P</a:t>
            </a:r>
            <a:r>
              <a:rPr lang="en-US" dirty="0" err="1">
                <a:solidFill>
                  <a:srgbClr val="0070C0"/>
                </a:solidFill>
              </a:rPr>
              <a:t>R</a:t>
            </a:r>
            <a:r>
              <a:rPr lang="en-US" dirty="0" err="1"/>
              <a:t>oViT</a:t>
            </a:r>
            <a:r>
              <a:rPr lang="en-US" dirty="0"/>
              <a:t> 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/>
              <p:nvPr/>
            </p:nvSpPr>
            <p:spPr>
              <a:xfrm>
                <a:off x="3507023" y="2521939"/>
                <a:ext cx="6722353" cy="2322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Add constraints to encode the desired argmax value for the input: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23" y="2521939"/>
                <a:ext cx="6722353" cy="2322880"/>
              </a:xfrm>
              <a:prstGeom prst="rect">
                <a:avLst/>
              </a:prstGeom>
              <a:blipFill>
                <a:blip r:embed="rId2"/>
                <a:stretch>
                  <a:fillRect l="-755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2758B78-1284-531F-B633-0DDB5A77B56F}"/>
              </a:ext>
            </a:extLst>
          </p:cNvPr>
          <p:cNvGrpSpPr/>
          <p:nvPr/>
        </p:nvGrpSpPr>
        <p:grpSpPr>
          <a:xfrm>
            <a:off x="956171" y="1680607"/>
            <a:ext cx="2148351" cy="4526291"/>
            <a:chOff x="1014647" y="1616815"/>
            <a:chExt cx="2148351" cy="45262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D6FC27-B2B9-1608-AD40-4AED9DABE648}"/>
                    </a:ext>
                  </a:extLst>
                </p:cNvPr>
                <p:cNvSpPr txBox="1"/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D6FC27-B2B9-1608-AD40-4AED9DABE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blipFill>
                  <a:blip r:embed="rId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5865420-CC55-BC92-0FAC-998D0FF07166}"/>
                    </a:ext>
                  </a:extLst>
                </p:cNvPr>
                <p:cNvSpPr txBox="1"/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 b="1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5865420-CC55-BC92-0FAC-998D0FF07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blipFill>
                  <a:blip r:embed="rId4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F903C9-2D27-EEA7-51BA-7559CAFF7E04}"/>
                </a:ext>
              </a:extLst>
            </p:cNvPr>
            <p:cNvGrpSpPr/>
            <p:nvPr/>
          </p:nvGrpSpPr>
          <p:grpSpPr>
            <a:xfrm>
              <a:off x="1014647" y="1616815"/>
              <a:ext cx="2148351" cy="4478336"/>
              <a:chOff x="9691590" y="1629742"/>
              <a:chExt cx="1809483" cy="377194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06D8526-BF5A-8410-C1C1-281E95B5D3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32504" y="3488120"/>
                <a:ext cx="1368569" cy="1674706"/>
                <a:chOff x="2567400" y="1393841"/>
                <a:chExt cx="929646" cy="1137601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6C4D1C35-E257-963C-12F2-A8458B08091A}"/>
                    </a:ext>
                  </a:extLst>
                </p:cNvPr>
                <p:cNvCxnSpPr>
                  <a:cxnSpLocks/>
                  <a:endCxn id="71" idx="2"/>
                </p:cNvCxnSpPr>
                <p:nvPr/>
              </p:nvCxnSpPr>
              <p:spPr>
                <a:xfrm flipV="1">
                  <a:off x="2567400" y="2234381"/>
                  <a:ext cx="630846" cy="29706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9C9AEEBF-D6D6-5C84-284D-99891DBAACA0}"/>
                    </a:ext>
                  </a:extLst>
                </p:cNvPr>
                <p:cNvCxnSpPr>
                  <a:cxnSpLocks/>
                  <a:endCxn id="71" idx="2"/>
                </p:cNvCxnSpPr>
                <p:nvPr/>
              </p:nvCxnSpPr>
              <p:spPr>
                <a:xfrm>
                  <a:off x="2567400" y="1393841"/>
                  <a:ext cx="630846" cy="8405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5DA12E2F-C602-DB31-E4AD-E879C990F554}"/>
                    </a:ext>
                  </a:extLst>
                </p:cNvPr>
                <p:cNvCxnSpPr>
                  <a:cxnSpLocks/>
                  <a:endCxn id="71" idx="2"/>
                </p:cNvCxnSpPr>
                <p:nvPr/>
              </p:nvCxnSpPr>
              <p:spPr>
                <a:xfrm>
                  <a:off x="2567400" y="1962641"/>
                  <a:ext cx="630847" cy="2717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B98632A-BD3E-3037-DBD7-0C8E0EF9B6A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B98632A-BD3E-3037-DBD7-0C8E0EF9B6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2B93FC51-2732-C684-FA44-E4A3573A45F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2B93FC51-2732-C684-FA44-E4A3573A45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C156530-F836-2E51-46C5-5EACDD94D73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C156530-F836-2E51-46C5-5EACDD94D7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BB3A2A2-71ED-3145-2ABE-BD027C611E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BB3A2A2-71ED-3145-2ABE-BD027C611E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D02209-BAAE-F06C-4304-AD358600C5BA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>
                <a:off x="10132502" y="2672790"/>
                <a:ext cx="928695" cy="2052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F8D58B0-75EE-F65F-FA8C-04A42A92E943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>
                <a:off x="10132501" y="1857458"/>
                <a:ext cx="928696" cy="2868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1FEA69C-2DB5-F19E-091F-B6DF5FC4D4F4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3" y="3906799"/>
                <a:ext cx="928329" cy="1256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75F5F9F-59B5-E685-F973-CB942F06CD90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3" y="3906799"/>
                <a:ext cx="928329" cy="418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1C5D8F6-FCC7-BB6C-33D0-939751892FA0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3" y="3488122"/>
                <a:ext cx="928329" cy="4186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6B21073-B06D-A0D9-A2A2-1232A31874C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2" y="2672790"/>
                <a:ext cx="928330" cy="12340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20DAF33-3CE0-8A66-0953-2B88AEE8C82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1" y="1857458"/>
                <a:ext cx="928331" cy="204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183AFD2-48E9-852E-9669-2525C8DF6D4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0132503" y="3109283"/>
                <a:ext cx="928329" cy="2053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75462AF-9435-DCBD-B2FC-FCE13B561BC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0132503" y="3109283"/>
                <a:ext cx="928329" cy="12161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70497-5A6F-1F8B-44ED-A1DDCB97CD26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0132503" y="3109283"/>
                <a:ext cx="928329" cy="3788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7E71C46-3FF7-34A1-F8A4-3381248A0174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0132502" y="2672790"/>
                <a:ext cx="928330" cy="4364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6B586FD-8F4A-D170-68C9-20C1FE0A72C7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0132501" y="1857458"/>
                <a:ext cx="928331" cy="12518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23B14F-1DB2-A68D-F92C-3D2A8EE00288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3" y="2284711"/>
                <a:ext cx="928329" cy="28781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F1C4E96-A491-4411-90F1-6D58DE991FF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3" y="2284711"/>
                <a:ext cx="928329" cy="204076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9E8129A-5F92-6BFA-588E-107E839F62B1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3" y="2284711"/>
                <a:ext cx="928329" cy="120341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A815464-AB40-EEE2-41CB-37D7CE907399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2" y="2284711"/>
                <a:ext cx="928330" cy="38807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9485954-7058-61F2-5CE2-024A2538258D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>
                <a:off x="10132501" y="1857458"/>
                <a:ext cx="928331" cy="42725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D3F223B-EA87-CC91-3919-EC6126FC18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D3F223B-EA87-CC91-3919-EC6126FC18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61665C0-2F48-712B-0EDC-86140F4CC9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61665C0-2F48-712B-0EDC-86140F4CC9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C8B5BFD-E8B9-4F05-7899-1D68AE746B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C8B5BFD-E8B9-4F05-7899-1D68AE746B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A46DD0FB-93C8-12AA-67A5-3B2DC8B616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A46DD0FB-93C8-12AA-67A5-3B2DC8B616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126196A-2B1F-FB68-12CB-302B75100A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126196A-2B1F-FB68-12CB-302B75100A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61CF81F-1E8E-E66B-B07E-A9B47A076E53}"/>
                  </a:ext>
                </a:extLst>
              </p:cNvPr>
              <p:cNvSpPr txBox="1"/>
              <p:nvPr/>
            </p:nvSpPr>
            <p:spPr>
              <a:xfrm>
                <a:off x="1806555" y="1851152"/>
                <a:ext cx="774848" cy="38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61CF81F-1E8E-E66B-B07E-A9B47A07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55" y="1851152"/>
                <a:ext cx="774848" cy="388283"/>
              </a:xfrm>
              <a:prstGeom prst="rect">
                <a:avLst/>
              </a:prstGeom>
              <a:blipFill>
                <a:blip r:embed="rId14"/>
                <a:stretch>
                  <a:fillRect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4C7B55-64C6-25CE-0C6E-B309E36DC62D}"/>
                  </a:ext>
                </a:extLst>
              </p:cNvPr>
              <p:cNvSpPr txBox="1"/>
              <p:nvPr/>
            </p:nvSpPr>
            <p:spPr>
              <a:xfrm>
                <a:off x="2511359" y="1827016"/>
                <a:ext cx="663206" cy="391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4C7B55-64C6-25CE-0C6E-B309E36DC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359" y="1827016"/>
                <a:ext cx="663206" cy="391971"/>
              </a:xfrm>
              <a:prstGeom prst="rect">
                <a:avLst/>
              </a:prstGeom>
              <a:blipFill>
                <a:blip r:embed="rId15"/>
                <a:stretch>
                  <a:fillRect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688680B-F54D-F858-690F-29075B1B31C1}"/>
              </a:ext>
            </a:extLst>
          </p:cNvPr>
          <p:cNvSpPr txBox="1">
            <a:spLocks/>
          </p:cNvSpPr>
          <p:nvPr/>
        </p:nvSpPr>
        <p:spPr>
          <a:xfrm>
            <a:off x="3507023" y="5201967"/>
            <a:ext cx="8337698" cy="543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Reduces the number of variables and constraints in the LP.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A7BCD-7339-1376-4592-2FC04F4E976F}"/>
              </a:ext>
            </a:extLst>
          </p:cNvPr>
          <p:cNvSpPr/>
          <p:nvPr/>
        </p:nvSpPr>
        <p:spPr>
          <a:xfrm>
            <a:off x="1989106" y="1680607"/>
            <a:ext cx="1114982" cy="585828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B118C7B-DB95-1AE8-5175-438D6D661C6A}"/>
              </a:ext>
            </a:extLst>
          </p:cNvPr>
          <p:cNvSpPr/>
          <p:nvPr/>
        </p:nvSpPr>
        <p:spPr>
          <a:xfrm>
            <a:off x="6686925" y="5118655"/>
            <a:ext cx="1260912" cy="557415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9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42AF3-ECA4-DAEC-6923-2D0E000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Layer Repair – </a:t>
            </a:r>
            <a:r>
              <a:rPr lang="en-US" dirty="0" err="1">
                <a:solidFill>
                  <a:srgbClr val="C00000"/>
                </a:solidFill>
              </a:rPr>
              <a:t>P</a:t>
            </a:r>
            <a:r>
              <a:rPr lang="en-US" dirty="0" err="1">
                <a:solidFill>
                  <a:srgbClr val="0070C0"/>
                </a:solidFill>
              </a:rPr>
              <a:t>R</a:t>
            </a:r>
            <a:r>
              <a:rPr lang="en-US" dirty="0" err="1"/>
              <a:t>oViT</a:t>
            </a:r>
            <a:r>
              <a:rPr lang="en-US" dirty="0"/>
              <a:t> 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/>
              <p:nvPr/>
            </p:nvSpPr>
            <p:spPr>
              <a:xfrm>
                <a:off x="3507023" y="2521939"/>
                <a:ext cx="6722353" cy="2322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Add constraints to encode the desired argmax value for the input: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DF83A-73BD-7F27-55B6-2604DF56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23" y="2521939"/>
                <a:ext cx="6722353" cy="2322880"/>
              </a:xfrm>
              <a:prstGeom prst="rect">
                <a:avLst/>
              </a:prstGeom>
              <a:blipFill>
                <a:blip r:embed="rId2"/>
                <a:stretch>
                  <a:fillRect l="-755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2758B78-1284-531F-B633-0DDB5A77B56F}"/>
              </a:ext>
            </a:extLst>
          </p:cNvPr>
          <p:cNvGrpSpPr/>
          <p:nvPr/>
        </p:nvGrpSpPr>
        <p:grpSpPr>
          <a:xfrm>
            <a:off x="956171" y="1680607"/>
            <a:ext cx="2148351" cy="4526291"/>
            <a:chOff x="1014647" y="1616815"/>
            <a:chExt cx="2148351" cy="45262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D6FC27-B2B9-1608-AD40-4AED9DABE648}"/>
                    </a:ext>
                  </a:extLst>
                </p:cNvPr>
                <p:cNvSpPr txBox="1"/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D6FC27-B2B9-1608-AD40-4AED9DABE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11" y="5730334"/>
                  <a:ext cx="491224" cy="408445"/>
                </a:xfrm>
                <a:prstGeom prst="rect">
                  <a:avLst/>
                </a:prstGeom>
                <a:blipFill>
                  <a:blip r:embed="rId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5865420-CC55-BC92-0FAC-998D0FF07166}"/>
                    </a:ext>
                  </a:extLst>
                </p:cNvPr>
                <p:cNvSpPr txBox="1"/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 b="1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5865420-CC55-BC92-0FAC-998D0FF07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222" y="5726261"/>
                  <a:ext cx="393056" cy="416845"/>
                </a:xfrm>
                <a:prstGeom prst="rect">
                  <a:avLst/>
                </a:prstGeom>
                <a:blipFill>
                  <a:blip r:embed="rId4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F903C9-2D27-EEA7-51BA-7559CAFF7E04}"/>
                </a:ext>
              </a:extLst>
            </p:cNvPr>
            <p:cNvGrpSpPr/>
            <p:nvPr/>
          </p:nvGrpSpPr>
          <p:grpSpPr>
            <a:xfrm>
              <a:off x="1014647" y="1616815"/>
              <a:ext cx="2148351" cy="4478336"/>
              <a:chOff x="9691590" y="1629742"/>
              <a:chExt cx="1809483" cy="377194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06D8526-BF5A-8410-C1C1-281E95B5D3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132504" y="3488120"/>
                <a:ext cx="1368569" cy="1674706"/>
                <a:chOff x="2567400" y="1393841"/>
                <a:chExt cx="929646" cy="1137601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6C4D1C35-E257-963C-12F2-A8458B08091A}"/>
                    </a:ext>
                  </a:extLst>
                </p:cNvPr>
                <p:cNvCxnSpPr>
                  <a:cxnSpLocks/>
                  <a:endCxn id="71" idx="2"/>
                </p:cNvCxnSpPr>
                <p:nvPr/>
              </p:nvCxnSpPr>
              <p:spPr>
                <a:xfrm flipV="1">
                  <a:off x="2567400" y="2234381"/>
                  <a:ext cx="630846" cy="29706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9C9AEEBF-D6D6-5C84-284D-99891DBAACA0}"/>
                    </a:ext>
                  </a:extLst>
                </p:cNvPr>
                <p:cNvCxnSpPr>
                  <a:cxnSpLocks/>
                  <a:endCxn id="71" idx="2"/>
                </p:cNvCxnSpPr>
                <p:nvPr/>
              </p:nvCxnSpPr>
              <p:spPr>
                <a:xfrm>
                  <a:off x="2567400" y="1393841"/>
                  <a:ext cx="630846" cy="8405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5DA12E2F-C602-DB31-E4AD-E879C990F554}"/>
                    </a:ext>
                  </a:extLst>
                </p:cNvPr>
                <p:cNvCxnSpPr>
                  <a:cxnSpLocks/>
                  <a:endCxn id="71" idx="2"/>
                </p:cNvCxnSpPr>
                <p:nvPr/>
              </p:nvCxnSpPr>
              <p:spPr>
                <a:xfrm>
                  <a:off x="2567400" y="1962641"/>
                  <a:ext cx="630847" cy="2717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B98632A-BD3E-3037-DBD7-0C8E0EF9B6A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B98632A-BD3E-3037-DBD7-0C8E0EF9B6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246" y="2084980"/>
                      <a:ext cx="298800" cy="2988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2B93FC51-2732-C684-FA44-E4A3573A45F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2B93FC51-2732-C684-FA44-E4A3573A45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3686861"/>
                    <a:ext cx="439875" cy="43987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C156530-F836-2E51-46C5-5EACDD94D73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C156530-F836-2E51-46C5-5EACDD94D7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889345"/>
                    <a:ext cx="439875" cy="43987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BB3A2A2-71ED-3145-2ABE-BD027C611E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BB3A2A2-71ED-3145-2ABE-BD027C611E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0832" y="2064773"/>
                    <a:ext cx="439875" cy="43987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D02209-BAAE-F06C-4304-AD358600C5BA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>
                <a:off x="10132502" y="2672790"/>
                <a:ext cx="928695" cy="2052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F8D58B0-75EE-F65F-FA8C-04A42A92E943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>
                <a:off x="10132501" y="1857458"/>
                <a:ext cx="928696" cy="2868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1FEA69C-2DB5-F19E-091F-B6DF5FC4D4F4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3" y="3906799"/>
                <a:ext cx="928329" cy="12560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75F5F9F-59B5-E685-F973-CB942F06CD90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10132503" y="3906799"/>
                <a:ext cx="928329" cy="418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1C5D8F6-FCC7-BB6C-33D0-939751892FA0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3" y="3488122"/>
                <a:ext cx="928329" cy="4186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6B21073-B06D-A0D9-A2A2-1232A31874C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2" y="2672790"/>
                <a:ext cx="928330" cy="12340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20DAF33-3CE0-8A66-0953-2B88AEE8C82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10132501" y="1857458"/>
                <a:ext cx="928331" cy="204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183AFD2-48E9-852E-9669-2525C8DF6D4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0132503" y="3109283"/>
                <a:ext cx="928329" cy="20535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75462AF-9435-DCBD-B2FC-FCE13B561BC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0132503" y="3109283"/>
                <a:ext cx="928329" cy="12161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70497-5A6F-1F8B-44ED-A1DDCB97CD26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0132503" y="3109283"/>
                <a:ext cx="928329" cy="3788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7E71C46-3FF7-34A1-F8A4-3381248A0174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0132502" y="2672790"/>
                <a:ext cx="928330" cy="4364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6B586FD-8F4A-D170-68C9-20C1FE0A72C7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0132501" y="1857458"/>
                <a:ext cx="928331" cy="12518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923B14F-1DB2-A68D-F92C-3D2A8EE00288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3" y="2284711"/>
                <a:ext cx="928329" cy="28781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F1C4E96-A491-4411-90F1-6D58DE991FF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3" y="2284711"/>
                <a:ext cx="928329" cy="204076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9E8129A-5F92-6BFA-588E-107E839F62B1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3" y="2284711"/>
                <a:ext cx="928329" cy="120341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A815464-AB40-EEE2-41CB-37D7CE907399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0132502" y="2284711"/>
                <a:ext cx="928330" cy="38807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9485954-7058-61F2-5CE2-024A2538258D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>
                <a:off x="10132501" y="1857458"/>
                <a:ext cx="928331" cy="42725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D3F223B-EA87-CC91-3919-EC6126FC18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D3F223B-EA87-CC91-3919-EC6126FC18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1629742"/>
                    <a:ext cx="439875" cy="43987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61665C0-2F48-712B-0EDC-86140F4CC9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61665C0-2F48-712B-0EDC-86140F4CC9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627" y="2467095"/>
                    <a:ext cx="439875" cy="43987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C8B5BFD-E8B9-4F05-7899-1D68AE746B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C8B5BFD-E8B9-4F05-7899-1D68AE746B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3270829"/>
                    <a:ext cx="439875" cy="43987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A46DD0FB-93C8-12AA-67A5-3B2DC8B616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A46DD0FB-93C8-12AA-67A5-3B2DC8B616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105013"/>
                    <a:ext cx="439875" cy="43987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126196A-2B1F-FB68-12CB-302B75100A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126196A-2B1F-FB68-12CB-302B75100A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1590" y="4961815"/>
                    <a:ext cx="439875" cy="43987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61CF81F-1E8E-E66B-B07E-A9B47A076E53}"/>
                  </a:ext>
                </a:extLst>
              </p:cNvPr>
              <p:cNvSpPr txBox="1"/>
              <p:nvPr/>
            </p:nvSpPr>
            <p:spPr>
              <a:xfrm>
                <a:off x="1806555" y="1851152"/>
                <a:ext cx="774848" cy="38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61CF81F-1E8E-E66B-B07E-A9B47A07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55" y="1851152"/>
                <a:ext cx="774848" cy="388283"/>
              </a:xfrm>
              <a:prstGeom prst="rect">
                <a:avLst/>
              </a:prstGeom>
              <a:blipFill>
                <a:blip r:embed="rId14"/>
                <a:stretch>
                  <a:fillRect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4C7B55-64C6-25CE-0C6E-B309E36DC62D}"/>
                  </a:ext>
                </a:extLst>
              </p:cNvPr>
              <p:cNvSpPr txBox="1"/>
              <p:nvPr/>
            </p:nvSpPr>
            <p:spPr>
              <a:xfrm>
                <a:off x="2511359" y="1827016"/>
                <a:ext cx="663206" cy="391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4C7B55-64C6-25CE-0C6E-B309E36DC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359" y="1827016"/>
                <a:ext cx="663206" cy="391971"/>
              </a:xfrm>
              <a:prstGeom prst="rect">
                <a:avLst/>
              </a:prstGeom>
              <a:blipFill>
                <a:blip r:embed="rId15"/>
                <a:stretch>
                  <a:fillRect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688680B-F54D-F858-690F-29075B1B31C1}"/>
              </a:ext>
            </a:extLst>
          </p:cNvPr>
          <p:cNvSpPr txBox="1">
            <a:spLocks/>
          </p:cNvSpPr>
          <p:nvPr/>
        </p:nvSpPr>
        <p:spPr>
          <a:xfrm>
            <a:off x="3507023" y="5201967"/>
            <a:ext cx="8337698" cy="543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Reduces the number of variables and constraints in the LP.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A7BCD-7339-1376-4592-2FC04F4E976F}"/>
              </a:ext>
            </a:extLst>
          </p:cNvPr>
          <p:cNvSpPr/>
          <p:nvPr/>
        </p:nvSpPr>
        <p:spPr>
          <a:xfrm>
            <a:off x="5811509" y="4091183"/>
            <a:ext cx="2099113" cy="554040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B118C7B-DB95-1AE8-5175-438D6D661C6A}"/>
              </a:ext>
            </a:extLst>
          </p:cNvPr>
          <p:cNvSpPr/>
          <p:nvPr/>
        </p:nvSpPr>
        <p:spPr>
          <a:xfrm>
            <a:off x="8515725" y="5146080"/>
            <a:ext cx="1526726" cy="522252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20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6ABC-808E-13F4-0B0E-09AE2E71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Layer Repair on Vision Transformers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47CD-9896-431D-C328-407DB54A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89" y="1859622"/>
            <a:ext cx="4900085" cy="469432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4EF896-947E-2594-D917-267DF3AC10B0}"/>
              </a:ext>
            </a:extLst>
          </p:cNvPr>
          <p:cNvSpPr/>
          <p:nvPr/>
        </p:nvSpPr>
        <p:spPr>
          <a:xfrm>
            <a:off x="2694045" y="3653222"/>
            <a:ext cx="332535" cy="790486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23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6ABC-808E-13F4-0B0E-09AE2E71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Layer Repair on Vision Transformers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47CD-9896-431D-C328-407DB54A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89" y="1859622"/>
            <a:ext cx="4900085" cy="469432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4EF896-947E-2594-D917-267DF3AC10B0}"/>
              </a:ext>
            </a:extLst>
          </p:cNvPr>
          <p:cNvSpPr/>
          <p:nvPr/>
        </p:nvSpPr>
        <p:spPr>
          <a:xfrm>
            <a:off x="4393636" y="6241774"/>
            <a:ext cx="2146312" cy="312176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6ABC-808E-13F4-0B0E-09AE2E71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Layer Repair on Vision Transformers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47CD-9896-431D-C328-407DB54A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89" y="1859622"/>
            <a:ext cx="4900085" cy="469432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4EF896-947E-2594-D917-267DF3AC10B0}"/>
              </a:ext>
            </a:extLst>
          </p:cNvPr>
          <p:cNvSpPr/>
          <p:nvPr/>
        </p:nvSpPr>
        <p:spPr>
          <a:xfrm>
            <a:off x="6096000" y="2017643"/>
            <a:ext cx="1408043" cy="815009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481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6ABC-808E-13F4-0B0E-09AE2E71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Layer Repair on Vision Transformers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47CD-9896-431D-C328-407DB54A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89" y="1859622"/>
            <a:ext cx="4900085" cy="469432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4EF896-947E-2594-D917-267DF3AC10B0}"/>
              </a:ext>
            </a:extLst>
          </p:cNvPr>
          <p:cNvSpPr/>
          <p:nvPr/>
        </p:nvSpPr>
        <p:spPr>
          <a:xfrm>
            <a:off x="4820478" y="1949075"/>
            <a:ext cx="626166" cy="585404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A464E-9B63-8227-B00C-19A0DB48569B}"/>
              </a:ext>
            </a:extLst>
          </p:cNvPr>
          <p:cNvSpPr txBox="1"/>
          <p:nvPr/>
        </p:nvSpPr>
        <p:spPr>
          <a:xfrm>
            <a:off x="4820478" y="1579743"/>
            <a:ext cx="307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 of memory for 800 points</a:t>
            </a:r>
          </a:p>
        </p:txBody>
      </p:sp>
    </p:spTree>
    <p:extLst>
      <p:ext uri="{BB962C8B-B14F-4D97-AF65-F5344CB8AC3E}">
        <p14:creationId xmlns:p14="http://schemas.microsoft.com/office/powerpoint/2010/main" val="2709432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C5F4271-8F12-6549-88DD-A2ECE984C944}"/>
              </a:ext>
            </a:extLst>
          </p:cNvPr>
          <p:cNvGrpSpPr/>
          <p:nvPr/>
        </p:nvGrpSpPr>
        <p:grpSpPr>
          <a:xfrm>
            <a:off x="645567" y="3362192"/>
            <a:ext cx="2774967" cy="2611734"/>
            <a:chOff x="996879" y="3429000"/>
            <a:chExt cx="2774967" cy="26117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EF0EA7-C292-9747-8CB4-CDF2FCF5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6879" y="3429000"/>
              <a:ext cx="2774967" cy="26117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D92D19-1A33-F94D-8C42-8EA86D51F3E7}"/>
                </a:ext>
              </a:extLst>
            </p:cNvPr>
            <p:cNvSpPr/>
            <p:nvPr/>
          </p:nvSpPr>
          <p:spPr>
            <a:xfrm>
              <a:off x="1045029" y="5627077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452813-895D-F04E-979F-A27E5C61202A}"/>
              </a:ext>
            </a:extLst>
          </p:cNvPr>
          <p:cNvGrpSpPr/>
          <p:nvPr/>
        </p:nvGrpSpPr>
        <p:grpSpPr>
          <a:xfrm>
            <a:off x="7544210" y="640343"/>
            <a:ext cx="2730987" cy="2478118"/>
            <a:chOff x="6904790" y="689974"/>
            <a:chExt cx="2730987" cy="24781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A154E9-E08F-FC4D-8B1B-9405B7D6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4790" y="689974"/>
              <a:ext cx="2730987" cy="247811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6A7E4D-D403-7B4C-85E8-D7421F5BC182}"/>
                </a:ext>
              </a:extLst>
            </p:cNvPr>
            <p:cNvSpPr/>
            <p:nvPr/>
          </p:nvSpPr>
          <p:spPr>
            <a:xfrm>
              <a:off x="7621800" y="2816400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C30133-E64A-264D-9B27-D082345B9804}"/>
              </a:ext>
            </a:extLst>
          </p:cNvPr>
          <p:cNvGrpSpPr/>
          <p:nvPr/>
        </p:nvGrpSpPr>
        <p:grpSpPr>
          <a:xfrm>
            <a:off x="7586175" y="3433843"/>
            <a:ext cx="2689022" cy="2478118"/>
            <a:chOff x="6628981" y="3429000"/>
            <a:chExt cx="2689022" cy="24781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6CFB2C-007E-9B46-9F41-829E258A1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8981" y="3429000"/>
              <a:ext cx="2689022" cy="24781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AF5B3D-7C99-A542-9965-9A2E6D1CE69E}"/>
                </a:ext>
              </a:extLst>
            </p:cNvPr>
            <p:cNvSpPr/>
            <p:nvPr/>
          </p:nvSpPr>
          <p:spPr>
            <a:xfrm>
              <a:off x="6639029" y="5555426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E9152E8-C98D-8243-9F74-A8B1F6692EE2}"/>
                  </a:ext>
                </a:extLst>
              </p:cNvPr>
              <p:cNvSpPr/>
              <p:nvPr/>
            </p:nvSpPr>
            <p:spPr>
              <a:xfrm>
                <a:off x="10398517" y="6108114"/>
                <a:ext cx="1363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ReLUs</a:t>
                </a:r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E9152E8-C98D-8243-9F74-A8B1F669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517" y="6108114"/>
                <a:ext cx="1363002" cy="369332"/>
              </a:xfrm>
              <a:prstGeom prst="rect">
                <a:avLst/>
              </a:prstGeom>
              <a:blipFill>
                <a:blip r:embed="rId5"/>
                <a:stretch>
                  <a:fillRect t="-3226" r="-925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49CF664-0C95-2F48-AD78-4FEF2CB9C0C4}"/>
              </a:ext>
            </a:extLst>
          </p:cNvPr>
          <p:cNvGrpSpPr/>
          <p:nvPr/>
        </p:nvGrpSpPr>
        <p:grpSpPr>
          <a:xfrm>
            <a:off x="883174" y="772806"/>
            <a:ext cx="2730988" cy="2424709"/>
            <a:chOff x="1190730" y="743383"/>
            <a:chExt cx="2730988" cy="242470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09D78D9-83BE-824C-950F-969B3B085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0730" y="743383"/>
              <a:ext cx="2730988" cy="242470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CAD1C1-0CDF-8945-8DFD-56A7C29C0F37}"/>
                </a:ext>
              </a:extLst>
            </p:cNvPr>
            <p:cNvSpPr/>
            <p:nvPr/>
          </p:nvSpPr>
          <p:spPr>
            <a:xfrm>
              <a:off x="1915885" y="2816400"/>
              <a:ext cx="351692" cy="3516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241AFF5-C0D4-AC4D-8E3D-351A949FF30C}"/>
              </a:ext>
            </a:extLst>
          </p:cNvPr>
          <p:cNvSpPr/>
          <p:nvPr/>
        </p:nvSpPr>
        <p:spPr>
          <a:xfrm>
            <a:off x="4556929" y="1528386"/>
            <a:ext cx="222236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CB9497-8CFD-5149-BFAD-EE4986DD964B}"/>
              </a:ext>
            </a:extLst>
          </p:cNvPr>
          <p:cNvSpPr txBox="1"/>
          <p:nvPr/>
        </p:nvSpPr>
        <p:spPr>
          <a:xfrm>
            <a:off x="4516896" y="1043312"/>
            <a:ext cx="230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Modify a single weight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27969FA-BDA9-1A4C-9113-708D9D8B9926}"/>
              </a:ext>
            </a:extLst>
          </p:cNvPr>
          <p:cNvSpPr/>
          <p:nvPr/>
        </p:nvSpPr>
        <p:spPr>
          <a:xfrm>
            <a:off x="4023998" y="4260476"/>
            <a:ext cx="32459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C8196-2FAF-D643-AC73-FD8C907CEA98}"/>
              </a:ext>
            </a:extLst>
          </p:cNvPr>
          <p:cNvSpPr txBox="1"/>
          <p:nvPr/>
        </p:nvSpPr>
        <p:spPr>
          <a:xfrm>
            <a:off x="3695656" y="3775402"/>
            <a:ext cx="384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Partitions as well as functions modified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6C3AF8-DB8B-4744-97CD-31FB2C6E9C34}"/>
              </a:ext>
            </a:extLst>
          </p:cNvPr>
          <p:cNvSpPr/>
          <p:nvPr/>
        </p:nvSpPr>
        <p:spPr>
          <a:xfrm rot="2382092">
            <a:off x="9434169" y="3308967"/>
            <a:ext cx="390131" cy="1599928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A6300D-7686-D94E-830D-0448992CD8B4}"/>
              </a:ext>
            </a:extLst>
          </p:cNvPr>
          <p:cNvSpPr/>
          <p:nvPr/>
        </p:nvSpPr>
        <p:spPr>
          <a:xfrm>
            <a:off x="8172989" y="2716116"/>
            <a:ext cx="403120" cy="3516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798ADA-A79E-DF4C-BE95-CC20DBF155F8}"/>
              </a:ext>
            </a:extLst>
          </p:cNvPr>
          <p:cNvSpPr/>
          <p:nvPr/>
        </p:nvSpPr>
        <p:spPr>
          <a:xfrm>
            <a:off x="7596222" y="5505725"/>
            <a:ext cx="393657" cy="4062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F4899F-F6A0-D04A-BC7C-8130F8C7CADA}"/>
              </a:ext>
            </a:extLst>
          </p:cNvPr>
          <p:cNvSpPr/>
          <p:nvPr/>
        </p:nvSpPr>
        <p:spPr>
          <a:xfrm>
            <a:off x="645566" y="5395592"/>
            <a:ext cx="399843" cy="5163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6ABC-808E-13F4-0B0E-09AE2E71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Layer Repair on Vision Transformers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47CD-9896-431D-C328-407DB54A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89" y="1859622"/>
            <a:ext cx="4900085" cy="469432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4EF896-947E-2594-D917-267DF3AC10B0}"/>
              </a:ext>
            </a:extLst>
          </p:cNvPr>
          <p:cNvSpPr/>
          <p:nvPr/>
        </p:nvSpPr>
        <p:spPr>
          <a:xfrm>
            <a:off x="7195930" y="5278257"/>
            <a:ext cx="422144" cy="1072846"/>
          </a:xfrm>
          <a:prstGeom prst="roundRect">
            <a:avLst>
              <a:gd name="adj" fmla="val 9360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A464E-9B63-8227-B00C-19A0DB48569B}"/>
              </a:ext>
            </a:extLst>
          </p:cNvPr>
          <p:cNvSpPr txBox="1"/>
          <p:nvPr/>
        </p:nvSpPr>
        <p:spPr>
          <a:xfrm>
            <a:off x="4820478" y="1579743"/>
            <a:ext cx="307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 of memory for 800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76B6D-B946-EB49-EA55-3C9ADAB2F45F}"/>
              </a:ext>
            </a:extLst>
          </p:cNvPr>
          <p:cNvSpPr txBox="1"/>
          <p:nvPr/>
        </p:nvSpPr>
        <p:spPr>
          <a:xfrm>
            <a:off x="7662531" y="5278257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1423 seconds</a:t>
            </a:r>
          </a:p>
        </p:txBody>
      </p:sp>
    </p:spTree>
    <p:extLst>
      <p:ext uri="{BB962C8B-B14F-4D97-AF65-F5344CB8AC3E}">
        <p14:creationId xmlns:p14="http://schemas.microsoft.com/office/powerpoint/2010/main" val="302010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6ABC-808E-13F4-0B0E-09AE2E712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842" y="2385311"/>
            <a:ext cx="10515600" cy="1325563"/>
          </a:xfrm>
        </p:spPr>
        <p:txBody>
          <a:bodyPr/>
          <a:lstStyle/>
          <a:p>
            <a:r>
              <a:rPr lang="en-US" dirty="0"/>
              <a:t>Last Layer Repair on other architectures?</a:t>
            </a:r>
          </a:p>
        </p:txBody>
      </p:sp>
    </p:spTree>
    <p:extLst>
      <p:ext uri="{BB962C8B-B14F-4D97-AF65-F5344CB8AC3E}">
        <p14:creationId xmlns:p14="http://schemas.microsoft.com/office/powerpoint/2010/main" val="10699061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6ABC-808E-13F4-0B0E-09AE2E712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842" y="2385311"/>
            <a:ext cx="10515600" cy="1325563"/>
          </a:xfrm>
        </p:spPr>
        <p:txBody>
          <a:bodyPr/>
          <a:lstStyle/>
          <a:p>
            <a:r>
              <a:rPr lang="en-US" dirty="0"/>
              <a:t>Last Layer Repair on ResNet152</a:t>
            </a:r>
          </a:p>
        </p:txBody>
      </p:sp>
    </p:spTree>
    <p:extLst>
      <p:ext uri="{BB962C8B-B14F-4D97-AF65-F5344CB8AC3E}">
        <p14:creationId xmlns:p14="http://schemas.microsoft.com/office/powerpoint/2010/main" val="426166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ImageNet Repair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D111A-D140-2A8B-291B-F565563908AA}"/>
              </a:ext>
            </a:extLst>
          </p:cNvPr>
          <p:cNvSpPr txBox="1"/>
          <p:nvPr/>
        </p:nvSpPr>
        <p:spPr>
          <a:xfrm>
            <a:off x="2695823" y="1488312"/>
            <a:ext cx="680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Pointwise Repair Specification</a:t>
            </a:r>
          </a:p>
          <a:p>
            <a:pPr algn="ctr"/>
            <a:r>
              <a:rPr lang="en-US" sz="2000" dirty="0"/>
              <a:t>10,000 weather-corrupted rotated images from ImageNet-C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dirty="0">
                  <a:solidFill>
                    <a:schemeClr val="tx1"/>
                  </a:solidFill>
                </a:rPr>
                <a:t>ResNet152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60.2 Million Parameters</a:t>
              </a:r>
              <a:endParaRPr lang="en-US" sz="16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4314046" y="4641697"/>
            <a:ext cx="6495859" cy="1460958"/>
            <a:chOff x="4314046" y="4641697"/>
            <a:chExt cx="6495859" cy="1460958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0070C0"/>
                  </a:solidFill>
                </a:rPr>
                <a:t>Repaired</a:t>
              </a:r>
              <a:endParaRPr lang="en-US" sz="3600" dirty="0">
                <a:solidFill>
                  <a:srgbClr val="0070C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dirty="0">
                  <a:solidFill>
                    <a:schemeClr val="tx1"/>
                  </a:solidFill>
                </a:rPr>
                <a:t>ResNet152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37D68D-A6EB-4C55-7502-59E058543DAF}"/>
                </a:ext>
              </a:extLst>
            </p:cNvPr>
            <p:cNvSpPr txBox="1"/>
            <p:nvPr/>
          </p:nvSpPr>
          <p:spPr>
            <a:xfrm>
              <a:off x="4314046" y="5702545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12,881 seconds</a:t>
              </a:r>
              <a:endParaRPr lang="en-US" sz="16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2D96D38-7983-B5F2-8C88-B4671BF7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4952">
            <a:off x="3127343" y="2372625"/>
            <a:ext cx="1065923" cy="1069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6B210A-3C6B-485E-8B81-14A7E0DFF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9980">
            <a:off x="4624096" y="2372625"/>
            <a:ext cx="987271" cy="10698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BE0F71-D6AA-AFB9-958F-67C2EA86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9673">
            <a:off x="6029986" y="2372625"/>
            <a:ext cx="1070870" cy="1066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E34B01-21B8-F0C0-E1E9-C7D185586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77948">
            <a:off x="7519475" y="2375548"/>
            <a:ext cx="1067937" cy="10640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19531A-3773-F185-0030-23C4B92E040A}"/>
              </a:ext>
            </a:extLst>
          </p:cNvPr>
          <p:cNvSpPr txBox="1"/>
          <p:nvPr/>
        </p:nvSpPr>
        <p:spPr>
          <a:xfrm>
            <a:off x="3415557" y="3594842"/>
            <a:ext cx="4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3FF-B6D1-B1A2-C4AB-022E7699E366}"/>
              </a:ext>
            </a:extLst>
          </p:cNvPr>
          <p:cNvSpPr txBox="1"/>
          <p:nvPr/>
        </p:nvSpPr>
        <p:spPr>
          <a:xfrm>
            <a:off x="4550739" y="359274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brightness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7C06D-6C35-AEA9-9DFE-C1CBC3CDAF02}"/>
              </a:ext>
            </a:extLst>
          </p:cNvPr>
          <p:cNvSpPr txBox="1"/>
          <p:nvPr/>
        </p:nvSpPr>
        <p:spPr>
          <a:xfrm>
            <a:off x="6245301" y="3594842"/>
            <a:ext cx="6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11339-3972-5F48-2332-0E5B076CF6CA}"/>
              </a:ext>
            </a:extLst>
          </p:cNvPr>
          <p:cNvSpPr txBox="1"/>
          <p:nvPr/>
        </p:nvSpPr>
        <p:spPr>
          <a:xfrm>
            <a:off x="7696133" y="3592742"/>
            <a:ext cx="71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768174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Test Accuracy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245929-A9DC-C45B-0588-E96DE43413E9}"/>
              </a:ext>
            </a:extLst>
          </p:cNvPr>
          <p:cNvGrpSpPr/>
          <p:nvPr/>
        </p:nvGrpSpPr>
        <p:grpSpPr>
          <a:xfrm>
            <a:off x="782235" y="2033671"/>
            <a:ext cx="2502408" cy="3032760"/>
            <a:chOff x="782235" y="2033671"/>
            <a:chExt cx="2502408" cy="3032760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8834B826-13CF-C474-8162-207437365446}"/>
                </a:ext>
              </a:extLst>
            </p:cNvPr>
            <p:cNvSpPr>
              <a:spLocks/>
            </p:cNvSpPr>
            <p:nvPr/>
          </p:nvSpPr>
          <p:spPr>
            <a:xfrm>
              <a:off x="782235" y="2033671"/>
              <a:ext cx="2502408" cy="3032760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ImageNet</a:t>
              </a: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Test Set</a:t>
              </a: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D0C34B4-B67D-E2E6-EAD9-5034F338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570" y="3337673"/>
              <a:ext cx="1547738" cy="150749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 err="1">
                <a:solidFill>
                  <a:srgbClr val="C00000"/>
                </a:solidFill>
              </a:rPr>
              <a:t>P</a:t>
            </a:r>
            <a:r>
              <a:rPr lang="en-US" sz="2800" dirty="0" err="1">
                <a:solidFill>
                  <a:srgbClr val="0070C0"/>
                </a:solidFill>
              </a:rPr>
              <a:t>R</a:t>
            </a:r>
            <a:r>
              <a:rPr lang="en-US" sz="2800" dirty="0" err="1">
                <a:solidFill>
                  <a:schemeClr val="tx1"/>
                </a:solidFill>
              </a:rPr>
              <a:t>oViT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Repaired</a:t>
            </a:r>
            <a:endParaRPr lang="en-US" sz="3600" dirty="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ResNet152</a:t>
            </a:r>
            <a:endParaRPr lang="en-US" sz="5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PRoViT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7.77%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4202980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Original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78.31%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80" y="4048140"/>
                <a:ext cx="3317997" cy="400110"/>
              </a:xfrm>
              <a:prstGeom prst="rect">
                <a:avLst/>
              </a:prstGeom>
              <a:blipFill>
                <a:blip r:embed="rId5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29584" y="2907097"/>
            <a:ext cx="3832687" cy="1043805"/>
            <a:chOff x="3529584" y="2907792"/>
            <a:chExt cx="3832687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61688" y="2907792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  <a:r>
                <a:rPr lang="en-US" sz="2800" dirty="0"/>
                <a:t> </a:t>
              </a:r>
              <a:r>
                <a:rPr lang="en-US" sz="2800" dirty="0">
                  <a:solidFill>
                    <a:schemeClr val="tx1"/>
                  </a:solidFill>
                </a:rPr>
                <a:t>Original</a:t>
              </a:r>
              <a:endParaRPr lang="en-US" sz="3600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chemeClr val="tx1"/>
                  </a:solidFill>
                </a:rPr>
                <a:t>ResNet152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61688" y="2907097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ResNet152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89EB30-61A3-1ECF-D639-CEA9A6609150}"/>
              </a:ext>
            </a:extLst>
          </p:cNvPr>
          <p:cNvGrpSpPr/>
          <p:nvPr/>
        </p:nvGrpSpPr>
        <p:grpSpPr>
          <a:xfrm>
            <a:off x="7493787" y="3407174"/>
            <a:ext cx="3572255" cy="2774965"/>
            <a:chOff x="7493788" y="3386688"/>
            <a:chExt cx="3495865" cy="171360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275C2F-CEF3-0C0B-A80A-1A9A608221CD}"/>
                </a:ext>
              </a:extLst>
            </p:cNvPr>
            <p:cNvGrpSpPr/>
            <p:nvPr/>
          </p:nvGrpSpPr>
          <p:grpSpPr>
            <a:xfrm>
              <a:off x="7872884" y="3386688"/>
              <a:ext cx="2155677" cy="851627"/>
              <a:chOff x="7872884" y="3386688"/>
              <a:chExt cx="2155677" cy="8516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872884" y="3991237"/>
                    <a:ext cx="2133600" cy="2470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b="0" i="0" dirty="0" smtClean="0"/>
                            <m:t>oViT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57.77%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2884" y="3991237"/>
                    <a:ext cx="2133600" cy="24707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5" y="3975970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0526" y="3386688"/>
                <a:ext cx="0" cy="5872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/>
                <p:nvPr/>
              </p:nvSpPr>
              <p:spPr>
                <a:xfrm>
                  <a:off x="10006484" y="3556482"/>
                  <a:ext cx="983169" cy="247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−20.54%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484" y="3556482"/>
                  <a:ext cx="983169" cy="247078"/>
                </a:xfrm>
                <a:prstGeom prst="rect">
                  <a:avLst/>
                </a:prstGeom>
                <a:blipFill>
                  <a:blip r:embed="rId7"/>
                  <a:stretch>
                    <a:fillRect r="-2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Test accuracy decreased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 dirty="0"/>
                    <a:t>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2975275"/>
            <a:ext cx="2282614" cy="431488"/>
            <a:chOff x="7829973" y="2975275"/>
            <a:chExt cx="2282614" cy="4314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8326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 animBg="1"/>
      <p:bldP spid="20" grpId="0"/>
      <p:bldP spid="24" grpId="0"/>
      <p:bldP spid="24" grpId="1"/>
      <p:bldP spid="2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C00000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70C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2000" dirty="0" smtClean="0"/>
                      <m:t>oViT</m:t>
                    </m:r>
                  </m:oMath>
                </a14:m>
                <a:r>
                  <a:rPr lang="en-US" sz="2000" dirty="0"/>
                  <a:t> accuracy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9.10%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3926968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Original accuracy: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.20%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68" y="4048140"/>
                <a:ext cx="3775804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Generalization</a:t>
            </a:r>
          </a:p>
        </p:txBody>
      </p: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 err="1">
                <a:solidFill>
                  <a:srgbClr val="C00000"/>
                </a:solidFill>
              </a:rPr>
              <a:t>P</a:t>
            </a:r>
            <a:r>
              <a:rPr lang="en-US" sz="2800" dirty="0" err="1">
                <a:solidFill>
                  <a:srgbClr val="0070C0"/>
                </a:solidFill>
              </a:rPr>
              <a:t>R</a:t>
            </a:r>
            <a:r>
              <a:rPr lang="en-US" sz="2800" dirty="0" err="1"/>
              <a:t>oViT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Repaired</a:t>
            </a:r>
            <a:endParaRPr lang="en-US" sz="3600" dirty="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ResNet152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49069" y="2905061"/>
            <a:ext cx="3813201" cy="1043805"/>
            <a:chOff x="3529584" y="2905061"/>
            <a:chExt cx="3813201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42202" y="2905061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  <a:r>
                <a:rPr lang="en-US" sz="2800" dirty="0"/>
                <a:t> </a:t>
              </a:r>
              <a:r>
                <a:rPr lang="en-US" sz="2800" dirty="0">
                  <a:solidFill>
                    <a:schemeClr val="tx1"/>
                  </a:solidFill>
                </a:rPr>
                <a:t>Original</a:t>
              </a:r>
              <a:endParaRPr lang="en-US" sz="3600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chemeClr val="tx1"/>
                  </a:solidFill>
                </a:rPr>
                <a:t>ResNet152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61686" y="2905060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ResNet152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B592B-1D51-D417-3D0A-7896952040B3}"/>
              </a:ext>
            </a:extLst>
          </p:cNvPr>
          <p:cNvGrpSpPr/>
          <p:nvPr/>
        </p:nvGrpSpPr>
        <p:grpSpPr>
          <a:xfrm>
            <a:off x="7377229" y="1593114"/>
            <a:ext cx="3634500" cy="2457115"/>
            <a:chOff x="7377229" y="1593114"/>
            <a:chExt cx="3634500" cy="24571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27B53E-9BEB-45AC-A404-E096A9D77F2E}"/>
                </a:ext>
              </a:extLst>
            </p:cNvPr>
            <p:cNvGrpSpPr/>
            <p:nvPr/>
          </p:nvGrpSpPr>
          <p:grpSpPr>
            <a:xfrm>
              <a:off x="7978987" y="2581444"/>
              <a:ext cx="3032742" cy="1468785"/>
              <a:chOff x="7978987" y="1937978"/>
              <a:chExt cx="3032742" cy="14687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dirty="0" smtClean="0"/>
                            <m:t>oViT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29.10%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2344774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2787" y="2353777"/>
                <a:ext cx="0" cy="10529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+18.90%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43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Generalization accuracy increased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 dirty="0"/>
                    <a:t>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blipFill>
                  <a:blip r:embed="rId7"/>
                  <a:stretch>
                    <a:fillRect t="-6061" r="-1056" b="-16667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4034031"/>
            <a:ext cx="2282614" cy="400110"/>
            <a:chOff x="7829973" y="3390565"/>
            <a:chExt cx="2282614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:10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F7AAAB2A-055D-A550-F77E-1E33C1DA10AD}"/>
              </a:ext>
            </a:extLst>
          </p:cNvPr>
          <p:cNvSpPr>
            <a:spLocks/>
          </p:cNvSpPr>
          <p:nvPr/>
        </p:nvSpPr>
        <p:spPr>
          <a:xfrm>
            <a:off x="657115" y="2033671"/>
            <a:ext cx="2752649" cy="303276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ImageNet-C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Generalization Set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372FDA-E29F-FC41-032F-679BF708E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77731">
            <a:off x="1250816" y="3263268"/>
            <a:ext cx="1552619" cy="15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3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4" grpId="1"/>
      <p:bldP spid="28" grpId="0" animBg="1"/>
      <p:bldP spid="18" grpId="0" animBg="1"/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8221-3446-728B-FEAD-09C8FCC5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371725"/>
            <a:ext cx="4686300" cy="1717675"/>
          </a:xfrm>
        </p:spPr>
        <p:txBody>
          <a:bodyPr/>
          <a:lstStyle/>
          <a:p>
            <a:r>
              <a:rPr lang="en-US" dirty="0"/>
              <a:t>Code demo					</a:t>
            </a:r>
          </a:p>
        </p:txBody>
      </p:sp>
    </p:spTree>
    <p:extLst>
      <p:ext uri="{BB962C8B-B14F-4D97-AF65-F5344CB8AC3E}">
        <p14:creationId xmlns:p14="http://schemas.microsoft.com/office/powerpoint/2010/main" val="4138748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533E94F-2860-16DA-620C-4A999F01BF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0901793"/>
                  </p:ext>
                </p:extLst>
              </p:nvPr>
            </p:nvGraphicFramePr>
            <p:xfrm>
              <a:off x="7623" y="0"/>
              <a:ext cx="6096000" cy="3429000"/>
            </p:xfrm>
            <a:graphic>
              <a:graphicData uri="http://schemas.microsoft.com/office/powerpoint/2016/slidezoom">
                <pslz:sldZm>
                  <pslz:sldZmObj sldId="951" cId="2945957129">
                    <pslz:zmPr id="{8458963D-D7F4-6842-8373-22068F537E7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0" cy="3429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533E94F-2860-16DA-620C-4A999F01BF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3" y="0"/>
                <a:ext cx="6096000" cy="3429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5A9C23A-CC3B-C72C-B9B2-63D6287823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164798"/>
                  </p:ext>
                </p:extLst>
              </p:nvPr>
            </p:nvGraphicFramePr>
            <p:xfrm>
              <a:off x="7623" y="3433289"/>
              <a:ext cx="6088377" cy="3424712"/>
            </p:xfrm>
            <a:graphic>
              <a:graphicData uri="http://schemas.microsoft.com/office/powerpoint/2016/slidezoom">
                <pslz:sldZm>
                  <pslz:sldZmObj sldId="876" cId="4102082579">
                    <pslz:zmPr id="{DA57BB20-7FC3-F146-B09D-6E52D4944D9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88377" cy="34247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5A9C23A-CC3B-C72C-B9B2-63D6287823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3" y="3433289"/>
                <a:ext cx="6088377" cy="34247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B5EBEE6-A7A7-4FB8-15CA-F0BBE41E40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2905581"/>
                  </p:ext>
                </p:extLst>
              </p:nvPr>
            </p:nvGraphicFramePr>
            <p:xfrm>
              <a:off x="6103623" y="12583"/>
              <a:ext cx="6088377" cy="3424711"/>
            </p:xfrm>
            <a:graphic>
              <a:graphicData uri="http://schemas.microsoft.com/office/powerpoint/2016/slidezoom">
                <pslz:sldZm>
                  <pslz:sldZmObj sldId="808" cId="4047542964">
                    <pslz:zmPr id="{FD24D275-7A87-6C42-BD17-FC281C1F4F6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88377" cy="34247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B5EBEE6-A7A7-4FB8-15CA-F0BBE41E4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3623" y="12583"/>
                <a:ext cx="6088377" cy="34247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89F33321-70AF-3504-AF66-F1581C2D8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4998558"/>
                  </p:ext>
                </p:extLst>
              </p:nvPr>
            </p:nvGraphicFramePr>
            <p:xfrm>
              <a:off x="6103623" y="3431144"/>
              <a:ext cx="6092188" cy="3426856"/>
            </p:xfrm>
            <a:graphic>
              <a:graphicData uri="http://schemas.microsoft.com/office/powerpoint/2016/slidezoom">
                <pslz:sldZm>
                  <pslz:sldZmObj sldId="1014" cId="148437103">
                    <pslz:zmPr id="{337A39A2-8713-7442-96E8-A156AD50B0C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2188" cy="34268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3" name="Slide Zoom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9F33321-70AF-3504-AF66-F1581C2D8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03623" y="3431144"/>
                <a:ext cx="6092188" cy="34268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60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334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99D6381E-966A-426F-F8CC-1C29F15193A6}"/>
              </a:ext>
            </a:extLst>
          </p:cNvPr>
          <p:cNvSpPr>
            <a:spLocks/>
          </p:cNvSpPr>
          <p:nvPr/>
        </p:nvSpPr>
        <p:spPr>
          <a:xfrm>
            <a:off x="747331" y="1722120"/>
            <a:ext cx="5150549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id="{9AB339E7-3482-E3C6-117D-F0AD1DDB269C}"/>
              </a:ext>
            </a:extLst>
          </p:cNvPr>
          <p:cNvSpPr>
            <a:spLocks/>
          </p:cNvSpPr>
          <p:nvPr/>
        </p:nvSpPr>
        <p:spPr>
          <a:xfrm>
            <a:off x="6251344" y="1722120"/>
            <a:ext cx="517636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Natural Language Processing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E675B7B3-31F5-035F-FD95-520927E67980}"/>
              </a:ext>
            </a:extLst>
          </p:cNvPr>
          <p:cNvSpPr>
            <a:spLocks/>
          </p:cNvSpPr>
          <p:nvPr/>
        </p:nvSpPr>
        <p:spPr>
          <a:xfrm>
            <a:off x="6251344" y="4320540"/>
            <a:ext cx="517636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Safety-Critical Controllers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4602E-4D9B-B9E0-B72C-F97CA253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Applications</a:t>
            </a:r>
            <a:endParaRPr lang="en-US" dirty="0"/>
          </a:p>
        </p:txBody>
      </p:sp>
      <p:pic>
        <p:nvPicPr>
          <p:cNvPr id="8" name="Picture 7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70CD67C9-74DB-6939-5C09-59AD7AB1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16600"/>
          <a:stretch/>
        </p:blipFill>
        <p:spPr>
          <a:xfrm>
            <a:off x="1496418" y="2454552"/>
            <a:ext cx="1242779" cy="1242779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B41A86-415E-30B5-3488-539A49578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82" y="5065367"/>
            <a:ext cx="1596258" cy="1165522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A3CD0-DBD4-5895-F67A-37D836C42A64}"/>
              </a:ext>
            </a:extLst>
          </p:cNvPr>
          <p:cNvSpPr txBox="1"/>
          <p:nvPr/>
        </p:nvSpPr>
        <p:spPr>
          <a:xfrm>
            <a:off x="6431613" y="2906664"/>
            <a:ext cx="224933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/>
              <a:t>“You'll probably love it.”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9BFEB3-BD81-2D3E-7DEE-623AE53119EC}"/>
              </a:ext>
            </a:extLst>
          </p:cNvPr>
          <p:cNvGrpSpPr/>
          <p:nvPr/>
        </p:nvGrpSpPr>
        <p:grpSpPr>
          <a:xfrm>
            <a:off x="3102606" y="2833625"/>
            <a:ext cx="1642824" cy="484632"/>
            <a:chOff x="3102606" y="2833625"/>
            <a:chExt cx="1642824" cy="4846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26678A-D59B-9BBF-8094-56F7B9DA5D76}"/>
                </a:ext>
              </a:extLst>
            </p:cNvPr>
            <p:cNvSpPr txBox="1"/>
            <p:nvPr/>
          </p:nvSpPr>
          <p:spPr>
            <a:xfrm>
              <a:off x="4034466" y="2875886"/>
              <a:ext cx="7109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/>
                <a:t>“cat”</a:t>
              </a:r>
            </a:p>
          </p:txBody>
        </p:sp>
        <p:sp>
          <p:nvSpPr>
            <p:cNvPr id="14" name="Right Arrow 12">
              <a:extLst>
                <a:ext uri="{FF2B5EF4-FFF2-40B4-BE49-F238E27FC236}">
                  <a16:creationId xmlns:a16="http://schemas.microsoft.com/office/drawing/2014/main" id="{B8083AFC-0A7E-2978-400D-A7E34E15DB7E}"/>
                </a:ext>
              </a:extLst>
            </p:cNvPr>
            <p:cNvSpPr/>
            <p:nvPr/>
          </p:nvSpPr>
          <p:spPr>
            <a:xfrm>
              <a:off x="3102606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DC148-25FC-ED31-B52A-4761AFE1466C}"/>
              </a:ext>
            </a:extLst>
          </p:cNvPr>
          <p:cNvGrpSpPr/>
          <p:nvPr/>
        </p:nvGrpSpPr>
        <p:grpSpPr>
          <a:xfrm>
            <a:off x="8680943" y="5405812"/>
            <a:ext cx="2114133" cy="484632"/>
            <a:chOff x="8680943" y="5405812"/>
            <a:chExt cx="2114133" cy="484632"/>
          </a:xfrm>
        </p:grpSpPr>
        <p:sp>
          <p:nvSpPr>
            <p:cNvPr id="18" name="Right Arrow 12">
              <a:extLst>
                <a:ext uri="{FF2B5EF4-FFF2-40B4-BE49-F238E27FC236}">
                  <a16:creationId xmlns:a16="http://schemas.microsoft.com/office/drawing/2014/main" id="{C7BF84AB-0B0A-11BD-A0BB-3DF0FFB69159}"/>
                </a:ext>
              </a:extLst>
            </p:cNvPr>
            <p:cNvSpPr/>
            <p:nvPr/>
          </p:nvSpPr>
          <p:spPr>
            <a:xfrm>
              <a:off x="8680943" y="5405812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40916D-CDDA-20E1-0629-47937B739F14}"/>
                </a:ext>
              </a:extLst>
            </p:cNvPr>
            <p:cNvSpPr txBox="1"/>
            <p:nvPr/>
          </p:nvSpPr>
          <p:spPr>
            <a:xfrm>
              <a:off x="9532936" y="5448073"/>
              <a:ext cx="1262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“turn left”</a:t>
              </a:r>
            </a:p>
          </p:txBody>
        </p:sp>
      </p:grp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3295C688-DBD4-9C57-FF40-5EF7755BA8FF}"/>
              </a:ext>
            </a:extLst>
          </p:cNvPr>
          <p:cNvSpPr>
            <a:spLocks/>
          </p:cNvSpPr>
          <p:nvPr/>
        </p:nvSpPr>
        <p:spPr>
          <a:xfrm>
            <a:off x="754380" y="4320540"/>
            <a:ext cx="5144076" cy="220980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tIns="0" bIns="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tx1"/>
                </a:solidFill>
              </a:rPr>
              <a:t>Scientific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378F79-1D04-F893-3BD1-0BFC92C454B3}"/>
                  </a:ext>
                </a:extLst>
              </p:cNvPr>
              <p:cNvSpPr txBox="1"/>
              <p:nvPr/>
            </p:nvSpPr>
            <p:spPr>
              <a:xfrm>
                <a:off x="1433171" y="6069660"/>
                <a:ext cx="15210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378F79-1D04-F893-3BD1-0BFC92C45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71" y="6069660"/>
                <a:ext cx="152100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BB625303-449A-0936-D6D6-6D0230972E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61"/>
          <a:stretch/>
        </p:blipFill>
        <p:spPr>
          <a:xfrm>
            <a:off x="1629717" y="4996843"/>
            <a:ext cx="1197688" cy="104216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4D79F59-E93B-7CF0-5BB2-9E0D39C61313}"/>
              </a:ext>
            </a:extLst>
          </p:cNvPr>
          <p:cNvGrpSpPr/>
          <p:nvPr/>
        </p:nvGrpSpPr>
        <p:grpSpPr>
          <a:xfrm>
            <a:off x="3102606" y="4998470"/>
            <a:ext cx="2617637" cy="1350444"/>
            <a:chOff x="3102606" y="4998470"/>
            <a:chExt cx="2617637" cy="1350444"/>
          </a:xfrm>
        </p:grpSpPr>
        <p:sp>
          <p:nvSpPr>
            <p:cNvPr id="27" name="Right Arrow 12">
              <a:extLst>
                <a:ext uri="{FF2B5EF4-FFF2-40B4-BE49-F238E27FC236}">
                  <a16:creationId xmlns:a16="http://schemas.microsoft.com/office/drawing/2014/main" id="{3B882D4D-9A16-8426-44FB-02340282E7D7}"/>
                </a:ext>
              </a:extLst>
            </p:cNvPr>
            <p:cNvSpPr/>
            <p:nvPr/>
          </p:nvSpPr>
          <p:spPr>
            <a:xfrm>
              <a:off x="3102606" y="5405812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8F258A9-850C-4586-5327-EF9B16BBCDE5}"/>
                    </a:ext>
                  </a:extLst>
                </p:cNvPr>
                <p:cNvSpPr txBox="1"/>
                <p:nvPr/>
              </p:nvSpPr>
              <p:spPr>
                <a:xfrm>
                  <a:off x="3453353" y="6041137"/>
                  <a:ext cx="22668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8F258A9-850C-4586-5327-EF9B16BBC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3353" y="6041137"/>
                  <a:ext cx="226689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5FAE4F1-CBD0-652F-975F-385BB3631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746"/>
            <a:stretch/>
          </p:blipFill>
          <p:spPr>
            <a:xfrm>
              <a:off x="4043807" y="4998470"/>
              <a:ext cx="1204771" cy="10625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25F4B2-931B-77F7-C13F-A92EE53B044F}"/>
              </a:ext>
            </a:extLst>
          </p:cNvPr>
          <p:cNvGrpSpPr/>
          <p:nvPr/>
        </p:nvGrpSpPr>
        <p:grpSpPr>
          <a:xfrm>
            <a:off x="8680943" y="2833625"/>
            <a:ext cx="1853292" cy="484632"/>
            <a:chOff x="8680943" y="2833625"/>
            <a:chExt cx="1853292" cy="484632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59739C6B-B1A9-D240-C9B9-6E02566FE8BE}"/>
                </a:ext>
              </a:extLst>
            </p:cNvPr>
            <p:cNvSpPr/>
            <p:nvPr/>
          </p:nvSpPr>
          <p:spPr>
            <a:xfrm>
              <a:off x="8680943" y="2833625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CAF063-DC90-87A1-4A93-A238903F8FEF}"/>
                </a:ext>
              </a:extLst>
            </p:cNvPr>
            <p:cNvSpPr txBox="1"/>
            <p:nvPr/>
          </p:nvSpPr>
          <p:spPr>
            <a:xfrm>
              <a:off x="9532935" y="2875886"/>
              <a:ext cx="1001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957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293-E823-8442-8D2F-9F645CB8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60D87-0E06-C843-ACB8-11533EAA1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=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otherwise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Weights in the network control </a:t>
                </a:r>
                <a:r>
                  <a:rPr lang="en-US" b="0" i="1" dirty="0"/>
                  <a:t>both</a:t>
                </a:r>
                <a:r>
                  <a:rPr lang="en-US" b="0" dirty="0"/>
                  <a:t> </a:t>
                </a:r>
                <a:r>
                  <a:rPr lang="en-US" dirty="0"/>
                  <a:t>whether the </a:t>
                </a:r>
                <a:r>
                  <a:rPr lang="en-US" dirty="0" err="1"/>
                  <a:t>ReLU</a:t>
                </a:r>
                <a:r>
                  <a:rPr lang="en-US" dirty="0"/>
                  <a:t> is activated as well as the actual output.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60D87-0E06-C843-ACB8-11533EAA1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2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D72548C5-E55A-0A71-5154-290BD1F538AA}"/>
              </a:ext>
            </a:extLst>
          </p:cNvPr>
          <p:cNvSpPr>
            <a:spLocks/>
          </p:cNvSpPr>
          <p:nvPr/>
        </p:nvSpPr>
        <p:spPr>
          <a:xfrm>
            <a:off x="1307698" y="2005584"/>
            <a:ext cx="9540029" cy="4479036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tIns="548640" bIns="0" rtlCol="0" anchor="ctr" anchorCtr="0"/>
          <a:lstStyle/>
          <a:p>
            <a:pPr algn="ctr"/>
            <a:r>
              <a:rPr lang="en-US" sz="540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</a:t>
            </a:r>
            <a:r>
              <a:rPr lang="en-US" sz="5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Torch</a:t>
            </a:r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AF32655A-7AF4-602A-CD7D-C9B52D701C35}"/>
              </a:ext>
            </a:extLst>
          </p:cNvPr>
          <p:cNvSpPr>
            <a:spLocks/>
          </p:cNvSpPr>
          <p:nvPr/>
        </p:nvSpPr>
        <p:spPr>
          <a:xfrm>
            <a:off x="4826508" y="467946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56" name="Rounded Rectangle 7">
            <a:extLst>
              <a:ext uri="{FF2B5EF4-FFF2-40B4-BE49-F238E27FC236}">
                <a16:creationId xmlns:a16="http://schemas.microsoft.com/office/drawing/2014/main" id="{6745A5E7-F10A-931A-FD8A-56FD071D118B}"/>
              </a:ext>
            </a:extLst>
          </p:cNvPr>
          <p:cNvSpPr>
            <a:spLocks/>
          </p:cNvSpPr>
          <p:nvPr/>
        </p:nvSpPr>
        <p:spPr>
          <a:xfrm>
            <a:off x="8345318" y="467946"/>
            <a:ext cx="2627477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E1A74090-A5A8-DDDB-93E0-0C73E1D65EB6}"/>
              </a:ext>
            </a:extLst>
          </p:cNvPr>
          <p:cNvSpPr>
            <a:spLocks/>
          </p:cNvSpPr>
          <p:nvPr/>
        </p:nvSpPr>
        <p:spPr>
          <a:xfrm>
            <a:off x="1307697" y="467946"/>
            <a:ext cx="2569817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76FF76-81F3-4BF6-DAF6-47538CF417AD}"/>
              </a:ext>
            </a:extLst>
          </p:cNvPr>
          <p:cNvCxnSpPr>
            <a:cxnSpLocks/>
          </p:cNvCxnSpPr>
          <p:nvPr/>
        </p:nvCxnSpPr>
        <p:spPr>
          <a:xfrm>
            <a:off x="606367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50075-3831-2D54-0B31-310C42A6FCDB}"/>
              </a:ext>
            </a:extLst>
          </p:cNvPr>
          <p:cNvCxnSpPr>
            <a:cxnSpLocks/>
          </p:cNvCxnSpPr>
          <p:nvPr/>
        </p:nvCxnSpPr>
        <p:spPr>
          <a:xfrm>
            <a:off x="9582487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784CF0-C14B-766D-E72F-557E15D7D916}"/>
              </a:ext>
            </a:extLst>
          </p:cNvPr>
          <p:cNvCxnSpPr>
            <a:cxnSpLocks/>
          </p:cNvCxnSpPr>
          <p:nvPr/>
        </p:nvCxnSpPr>
        <p:spPr>
          <a:xfrm>
            <a:off x="2544866" y="1516749"/>
            <a:ext cx="0" cy="4811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46CA021-1B62-7939-3BA3-DCA131328D71}"/>
              </a:ext>
            </a:extLst>
          </p:cNvPr>
          <p:cNvSpPr/>
          <p:nvPr/>
        </p:nvSpPr>
        <p:spPr>
          <a:xfrm>
            <a:off x="8222248" y="3034214"/>
            <a:ext cx="2206892" cy="3054166"/>
          </a:xfrm>
          <a:prstGeom prst="rect">
            <a:avLst/>
          </a:prstGeom>
          <a:noFill/>
          <a:ln w="4445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182880" rtlCol="0" anchor="t" anchorCtr="1"/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Solvers</a:t>
            </a:r>
          </a:p>
          <a:p>
            <a:pPr algn="ctr">
              <a:lnSpc>
                <a:spcPct val="80000"/>
              </a:lnSpc>
            </a:pP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49E8C9-D2A7-A39F-DFB7-C73F8636B32D}"/>
              </a:ext>
            </a:extLst>
          </p:cNvPr>
          <p:cNvGrpSpPr>
            <a:grpSpLocks noChangeAspect="1"/>
          </p:cNvGrpSpPr>
          <p:nvPr/>
        </p:nvGrpSpPr>
        <p:grpSpPr>
          <a:xfrm>
            <a:off x="3254858" y="4603573"/>
            <a:ext cx="1640504" cy="1412494"/>
            <a:chOff x="1054320" y="447494"/>
            <a:chExt cx="2036826" cy="1753732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0B32D340-7EBD-21B4-D83D-BAA06E71E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772" r="-6281"/>
            <a:stretch/>
          </p:blipFill>
          <p:spPr bwMode="auto">
            <a:xfrm>
              <a:off x="1327138" y="447494"/>
              <a:ext cx="1491192" cy="1371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87EFE0-A8C7-28F8-F118-F6A44DB7C744}"/>
                </a:ext>
              </a:extLst>
            </p:cNvPr>
            <p:cNvSpPr txBox="1"/>
            <p:nvPr/>
          </p:nvSpPr>
          <p:spPr>
            <a:xfrm>
              <a:off x="1054320" y="1819095"/>
              <a:ext cx="2036826" cy="38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Conv. and Pooling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DC9C24-48AC-0AB5-6016-304E01931687}"/>
              </a:ext>
            </a:extLst>
          </p:cNvPr>
          <p:cNvGrpSpPr>
            <a:grpSpLocks noChangeAspect="1"/>
          </p:cNvGrpSpPr>
          <p:nvPr/>
        </p:nvGrpSpPr>
        <p:grpSpPr>
          <a:xfrm>
            <a:off x="4810396" y="4603573"/>
            <a:ext cx="1491367" cy="1414116"/>
            <a:chOff x="1146904" y="2516615"/>
            <a:chExt cx="1851660" cy="1755747"/>
          </a:xfrm>
        </p:grpSpPr>
        <p:pic>
          <p:nvPicPr>
            <p:cNvPr id="30" name="Picture 2" descr="undefined">
              <a:extLst>
                <a:ext uri="{FF2B5EF4-FFF2-40B4-BE49-F238E27FC236}">
                  <a16:creationId xmlns:a16="http://schemas.microsoft.com/office/drawing/2014/main" id="{642EDC02-FD88-A8F7-552B-04DC107214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5" r="24701"/>
            <a:stretch/>
          </p:blipFill>
          <p:spPr bwMode="auto">
            <a:xfrm>
              <a:off x="1327138" y="2516615"/>
              <a:ext cx="1491192" cy="1371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BB6EFF-8424-5A0A-FACD-C35734E25744}"/>
                </a:ext>
              </a:extLst>
            </p:cNvPr>
            <p:cNvSpPr txBox="1"/>
            <p:nvPr/>
          </p:nvSpPr>
          <p:spPr>
            <a:xfrm>
              <a:off x="1146904" y="3890230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Residual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60A13D-1F56-8D6E-5006-B82587E3364E}"/>
              </a:ext>
            </a:extLst>
          </p:cNvPr>
          <p:cNvGrpSpPr>
            <a:grpSpLocks noChangeAspect="1"/>
          </p:cNvGrpSpPr>
          <p:nvPr/>
        </p:nvGrpSpPr>
        <p:grpSpPr>
          <a:xfrm>
            <a:off x="6291365" y="4603573"/>
            <a:ext cx="1491367" cy="1415342"/>
            <a:chOff x="1146904" y="4515884"/>
            <a:chExt cx="1851660" cy="17572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3ABB76-7D11-1B54-DD89-8DB4F46B3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036" t="-3944" r="-11477" b="-3944"/>
            <a:stretch/>
          </p:blipFill>
          <p:spPr>
            <a:xfrm>
              <a:off x="1327138" y="4515884"/>
              <a:ext cx="1491193" cy="1371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7AA999-96E2-E0C5-0752-E9ABF49295F3}"/>
                </a:ext>
              </a:extLst>
            </p:cNvPr>
            <p:cNvSpPr txBox="1"/>
            <p:nvPr/>
          </p:nvSpPr>
          <p:spPr>
            <a:xfrm>
              <a:off x="1146904" y="5891021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Group Norm.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0D9EB4-5751-1F3C-EC6F-628A877D26B1}"/>
              </a:ext>
            </a:extLst>
          </p:cNvPr>
          <p:cNvGrpSpPr>
            <a:grpSpLocks noChangeAspect="1"/>
          </p:cNvGrpSpPr>
          <p:nvPr/>
        </p:nvGrpSpPr>
        <p:grpSpPr>
          <a:xfrm>
            <a:off x="1848458" y="4603573"/>
            <a:ext cx="1491367" cy="1412494"/>
            <a:chOff x="261660" y="2689367"/>
            <a:chExt cx="1851660" cy="175373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49767F1-B0A2-31E5-8410-1F714BA3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-1827"/>
            <a:stretch/>
          </p:blipFill>
          <p:spPr>
            <a:xfrm>
              <a:off x="441894" y="2689367"/>
              <a:ext cx="1491192" cy="1371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E2E6D4-D4AD-026F-727A-6AD3B59ECA2B}"/>
                </a:ext>
              </a:extLst>
            </p:cNvPr>
            <p:cNvSpPr txBox="1"/>
            <p:nvPr/>
          </p:nvSpPr>
          <p:spPr>
            <a:xfrm>
              <a:off x="261660" y="4060967"/>
              <a:ext cx="1851660" cy="38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Fully-Connected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5CB07-2885-423C-D38A-90D1AE11AD15}"/>
              </a:ext>
            </a:extLst>
          </p:cNvPr>
          <p:cNvSpPr/>
          <p:nvPr/>
        </p:nvSpPr>
        <p:spPr>
          <a:xfrm>
            <a:off x="1443516" y="3034214"/>
            <a:ext cx="6674545" cy="3054166"/>
          </a:xfrm>
          <a:prstGeom prst="rect">
            <a:avLst/>
          </a:prstGeom>
          <a:noFill/>
          <a:ln w="44450"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182880" rtlCol="0" anchor="t" anchorCtr="1"/>
          <a:lstStyle/>
          <a:p>
            <a:pPr algn="ctr">
              <a:lnSpc>
                <a:spcPct val="80000"/>
              </a:lnSpc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DNNs + </a:t>
            </a:r>
            <a:r>
              <a:rPr lang="en-US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</a:t>
            </a: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Semantics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68D349-9111-22E9-BBDC-442D5E74E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148" y="3669348"/>
            <a:ext cx="2134900" cy="789117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9B7F42C6-3E0F-C23D-EFEC-D349C9FA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60" y="3814664"/>
            <a:ext cx="2145070" cy="5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Z3 - Microsoft Research">
            <a:extLst>
              <a:ext uri="{FF2B5EF4-FFF2-40B4-BE49-F238E27FC236}">
                <a16:creationId xmlns:a16="http://schemas.microsoft.com/office/drawing/2014/main" id="{285C0A84-D273-3DD0-1C31-88A4793B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949" y="4517784"/>
            <a:ext cx="1361555" cy="7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124FF08-E694-C143-0478-183EB952C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9" b="19846"/>
          <a:stretch/>
        </p:blipFill>
        <p:spPr bwMode="auto">
          <a:xfrm>
            <a:off x="8358212" y="3781706"/>
            <a:ext cx="1934964" cy="6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DB482-371A-5104-1B9D-6A1D806CAF4C}"/>
                  </a:ext>
                </a:extLst>
              </p:cNvPr>
              <p:cNvSpPr txBox="1"/>
              <p:nvPr/>
            </p:nvSpPr>
            <p:spPr>
              <a:xfrm>
                <a:off x="8222248" y="5308606"/>
                <a:ext cx="22068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DB482-371A-5104-1B9D-6A1D806CA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48" y="5308606"/>
                <a:ext cx="220689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082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63535-F671-13EB-82FC-ED5B8048809C}"/>
              </a:ext>
            </a:extLst>
          </p:cNvPr>
          <p:cNvGraphicFramePr>
            <a:graphicFrameLocks noGrp="1"/>
          </p:cNvGraphicFramePr>
          <p:nvPr/>
        </p:nvGraphicFramePr>
        <p:xfrm>
          <a:off x="3710940" y="1451206"/>
          <a:ext cx="8199120" cy="5048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987767282"/>
                    </a:ext>
                  </a:extLst>
                </a:gridCol>
                <a:gridCol w="2887980">
                  <a:extLst>
                    <a:ext uri="{9D8B030D-6E8A-4147-A177-3AD203B41FA5}">
                      <a16:colId xmlns:a16="http://schemas.microsoft.com/office/drawing/2014/main" val="67892359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928684150"/>
                    </a:ext>
                  </a:extLst>
                </a:gridCol>
              </a:tblGrid>
              <a:tr h="541797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4131701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678481700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053870588"/>
                  </a:ext>
                </a:extLst>
              </a:tr>
              <a:tr h="149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sng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627259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A09452-87B6-5D5B-22DD-A9115C71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20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Provable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C34E40FD-8988-E109-7B5C-515E69992629}"/>
              </a:ext>
            </a:extLst>
          </p:cNvPr>
          <p:cNvSpPr>
            <a:spLocks/>
          </p:cNvSpPr>
          <p:nvPr/>
        </p:nvSpPr>
        <p:spPr>
          <a:xfrm>
            <a:off x="538131" y="3500296"/>
            <a:ext cx="2595960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BFEEF696-885E-EB24-968B-6EC30CDBC775}"/>
              </a:ext>
            </a:extLst>
          </p:cNvPr>
          <p:cNvSpPr>
            <a:spLocks/>
          </p:cNvSpPr>
          <p:nvPr/>
        </p:nvSpPr>
        <p:spPr>
          <a:xfrm>
            <a:off x="538131" y="5272555"/>
            <a:ext cx="26769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BEDE76-079B-3A90-72E8-3CCD3C2FE60B}"/>
              </a:ext>
            </a:extLst>
          </p:cNvPr>
          <p:cNvSpPr>
            <a:spLocks/>
          </p:cNvSpPr>
          <p:nvPr/>
        </p:nvSpPr>
        <p:spPr>
          <a:xfrm>
            <a:off x="538131" y="1872639"/>
            <a:ext cx="2595960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81174-C5C4-A7A0-ACDF-EC14C888EC28}"/>
              </a:ext>
            </a:extLst>
          </p:cNvPr>
          <p:cNvSpPr txBox="1"/>
          <p:nvPr/>
        </p:nvSpPr>
        <p:spPr>
          <a:xfrm>
            <a:off x="3525956" y="1892094"/>
            <a:ext cx="7081844" cy="10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+mj-lt"/>
                <a:ea typeface="+mj-ea"/>
                <a:cs typeface="+mj-cs"/>
              </a:rPr>
              <a:t>Sotoudeh, Matthew, and Aditya V. Thakur. </a:t>
            </a:r>
            <a:br>
              <a:rPr lang="en-US" sz="2400" dirty="0">
                <a:latin typeface="+mj-lt"/>
                <a:ea typeface="+mj-ea"/>
                <a:cs typeface="+mj-cs"/>
              </a:rPr>
            </a:br>
            <a:r>
              <a:rPr lang="en-US" sz="2400" dirty="0">
                <a:latin typeface="+mj-lt"/>
                <a:ea typeface="+mj-ea"/>
                <a:cs typeface="+mj-cs"/>
              </a:rPr>
              <a:t>"Provable repair of deep neural networks." </a:t>
            </a:r>
            <a:br>
              <a:rPr lang="en-US" sz="2400" dirty="0">
                <a:latin typeface="+mj-lt"/>
                <a:ea typeface="+mj-ea"/>
                <a:cs typeface="+mj-cs"/>
              </a:rPr>
            </a:br>
            <a:r>
              <a:rPr lang="en-US" sz="2400" dirty="0">
                <a:latin typeface="+mj-lt"/>
                <a:ea typeface="+mj-ea"/>
                <a:cs typeface="+mj-cs"/>
              </a:rPr>
              <a:t>PLDI 2021.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6A102-3DAF-ECCE-D8B5-8F30BCD9DAB2}"/>
              </a:ext>
            </a:extLst>
          </p:cNvPr>
          <p:cNvSpPr txBox="1"/>
          <p:nvPr/>
        </p:nvSpPr>
        <p:spPr>
          <a:xfrm>
            <a:off x="3525956" y="3500846"/>
            <a:ext cx="8569088" cy="10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 err="1">
                <a:latin typeface="+mj-lt"/>
                <a:ea typeface="+mj-ea"/>
                <a:cs typeface="+mj-cs"/>
              </a:rPr>
              <a:t>Zhe</a:t>
            </a:r>
            <a:r>
              <a:rPr lang="en-US" sz="2400" dirty="0">
                <a:latin typeface="+mj-lt"/>
                <a:ea typeface="+mj-ea"/>
                <a:cs typeface="+mj-cs"/>
              </a:rPr>
              <a:t> Tao, Stephanie Nawas, Jacqueline Mitchell, and Aditya V. Thakur. "Architecture-Preserving Provable Repair of Deep Neural Networks." </a:t>
            </a:r>
            <a:br>
              <a:rPr lang="en-US" sz="2400" dirty="0">
                <a:latin typeface="+mj-lt"/>
                <a:ea typeface="+mj-ea"/>
                <a:cs typeface="+mj-cs"/>
              </a:rPr>
            </a:br>
            <a:r>
              <a:rPr lang="en-US" sz="2400" dirty="0">
                <a:latin typeface="+mj-lt"/>
                <a:ea typeface="+mj-ea"/>
                <a:cs typeface="+mj-cs"/>
              </a:rPr>
              <a:t>PLDI 2023.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9620D-9BC7-AF68-4847-8051BD29A8E5}"/>
              </a:ext>
            </a:extLst>
          </p:cNvPr>
          <p:cNvSpPr txBox="1"/>
          <p:nvPr/>
        </p:nvSpPr>
        <p:spPr>
          <a:xfrm>
            <a:off x="3525956" y="5278166"/>
            <a:ext cx="7669160" cy="10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+mj-lt"/>
                <a:ea typeface="+mj-ea"/>
                <a:cs typeface="+mj-cs"/>
              </a:rPr>
              <a:t>Stephanie Nawas, </a:t>
            </a:r>
            <a:r>
              <a:rPr lang="en-US" sz="2400" dirty="0" err="1"/>
              <a:t>Zhe</a:t>
            </a:r>
            <a:r>
              <a:rPr lang="en-US" sz="2400" dirty="0"/>
              <a:t> Tao, </a:t>
            </a:r>
            <a:r>
              <a:rPr lang="en-US" sz="2400" dirty="0">
                <a:latin typeface="+mj-lt"/>
                <a:ea typeface="+mj-ea"/>
                <a:cs typeface="+mj-cs"/>
              </a:rPr>
              <a:t>and Aditya V. Thakur. </a:t>
            </a:r>
            <a:br>
              <a:rPr lang="en-US" sz="2400" dirty="0">
                <a:latin typeface="+mj-lt"/>
                <a:ea typeface="+mj-ea"/>
                <a:cs typeface="+mj-cs"/>
              </a:rPr>
            </a:br>
            <a:r>
              <a:rPr lang="en-US" sz="2400" dirty="0">
                <a:latin typeface="+mj-lt"/>
                <a:ea typeface="+mj-ea"/>
                <a:cs typeface="+mj-cs"/>
              </a:rPr>
              <a:t>“Provable Repair of Vision Transformers." </a:t>
            </a:r>
            <a:br>
              <a:rPr lang="en-US" sz="2400" dirty="0">
                <a:latin typeface="+mj-lt"/>
                <a:ea typeface="+mj-ea"/>
                <a:cs typeface="+mj-cs"/>
              </a:rPr>
            </a:br>
            <a:r>
              <a:rPr lang="en-US" sz="2400" dirty="0">
                <a:latin typeface="+mj-lt"/>
                <a:ea typeface="+mj-ea"/>
                <a:cs typeface="+mj-cs"/>
              </a:rPr>
              <a:t>SAIV 2024.</a:t>
            </a:r>
          </a:p>
        </p:txBody>
      </p:sp>
    </p:spTree>
    <p:extLst>
      <p:ext uri="{BB962C8B-B14F-4D97-AF65-F5344CB8AC3E}">
        <p14:creationId xmlns:p14="http://schemas.microsoft.com/office/powerpoint/2010/main" val="404754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/>
      <p:bldP spid="5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0D8E92-4DE1-3B78-A716-AD140D61CFDB}"/>
              </a:ext>
            </a:extLst>
          </p:cNvPr>
          <p:cNvSpPr txBox="1"/>
          <p:nvPr/>
        </p:nvSpPr>
        <p:spPr>
          <a:xfrm>
            <a:off x="545188" y="3075215"/>
            <a:ext cx="6136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4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dnn</a:t>
            </a:r>
            <a:r>
              <a:rPr lang="en-US" sz="44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4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repair</a:t>
            </a:r>
            <a:r>
              <a:rPr lang="en-US" sz="4400" dirty="0"/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A2F89A7-BAD6-9AD5-E0AD-1B6149636171}"/>
              </a:ext>
            </a:extLst>
          </p:cNvPr>
          <p:cNvSpPr txBox="1">
            <a:spLocks/>
          </p:cNvSpPr>
          <p:nvPr/>
        </p:nvSpPr>
        <p:spPr>
          <a:xfrm>
            <a:off x="545188" y="1318624"/>
            <a:ext cx="11561468" cy="105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Aditya V. Thakur       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Zhe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Tao        Stephanie Nawas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9BEF4-F067-9762-97D4-CD09B386B603}"/>
              </a:ext>
            </a:extLst>
          </p:cNvPr>
          <p:cNvSpPr txBox="1"/>
          <p:nvPr/>
        </p:nvSpPr>
        <p:spPr>
          <a:xfrm>
            <a:off x="412801" y="5012615"/>
            <a:ext cx="640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Funded by </a:t>
            </a:r>
            <a:br>
              <a:rPr lang="en-US" sz="3600" dirty="0"/>
            </a:br>
            <a:r>
              <a:rPr lang="en-US" sz="3600" dirty="0"/>
              <a:t>NSF grant CCF-2048123 and DOE grant DE-SC0022285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8EBF2FE-9F7C-A493-4A35-C74ED4C0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287" y="5317168"/>
            <a:ext cx="4329873" cy="1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255-86D8-194F-5410-FBA84462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ImageNet Repair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C657BB9-AC59-CAA6-2327-3CAE3140D109}"/>
              </a:ext>
            </a:extLst>
          </p:cNvPr>
          <p:cNvSpPr>
            <a:spLocks/>
          </p:cNvSpPr>
          <p:nvPr/>
        </p:nvSpPr>
        <p:spPr>
          <a:xfrm>
            <a:off x="4584192" y="4641698"/>
            <a:ext cx="2502408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oViT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B405902B-4904-4CF1-31C1-FBF63171E048}"/>
              </a:ext>
            </a:extLst>
          </p:cNvPr>
          <p:cNvSpPr/>
          <p:nvPr/>
        </p:nvSpPr>
        <p:spPr>
          <a:xfrm rot="5400000">
            <a:off x="5526813" y="3964512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D111A-D140-2A8B-291B-F565563908AA}"/>
              </a:ext>
            </a:extLst>
          </p:cNvPr>
          <p:cNvSpPr txBox="1"/>
          <p:nvPr/>
        </p:nvSpPr>
        <p:spPr>
          <a:xfrm>
            <a:off x="2695823" y="1488312"/>
            <a:ext cx="680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Pointwise Repair Specification</a:t>
            </a:r>
          </a:p>
          <a:p>
            <a:pPr algn="ctr"/>
            <a:r>
              <a:rPr lang="en-US" sz="2000" dirty="0"/>
              <a:t>10,000 weather-corrupted rotated images from ImageNet-C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89EEF-6462-4B17-32B6-4E9528CE2411}"/>
              </a:ext>
            </a:extLst>
          </p:cNvPr>
          <p:cNvGrpSpPr/>
          <p:nvPr/>
        </p:nvGrpSpPr>
        <p:grpSpPr>
          <a:xfrm>
            <a:off x="620426" y="4658740"/>
            <a:ext cx="3693620" cy="1457352"/>
            <a:chOff x="620426" y="4658740"/>
            <a:chExt cx="3693620" cy="1457352"/>
          </a:xfrm>
        </p:grpSpPr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862BD6F8-DEBD-9D70-9F22-5FDBC221EE95}"/>
                </a:ext>
              </a:extLst>
            </p:cNvPr>
            <p:cNvSpPr/>
            <p:nvPr/>
          </p:nvSpPr>
          <p:spPr>
            <a:xfrm>
              <a:off x="3660305" y="4973667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261C4057-4D2C-8C43-216E-6F64403A5E01}"/>
                </a:ext>
              </a:extLst>
            </p:cNvPr>
            <p:cNvSpPr>
              <a:spLocks/>
            </p:cNvSpPr>
            <p:nvPr/>
          </p:nvSpPr>
          <p:spPr>
            <a:xfrm>
              <a:off x="860887" y="4658740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VGG19</a:t>
              </a:r>
              <a:endParaRPr lang="en-US" sz="5400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177DC2-622D-44A7-3C36-8009B11D9377}"/>
                </a:ext>
              </a:extLst>
            </p:cNvPr>
            <p:cNvSpPr txBox="1"/>
            <p:nvPr/>
          </p:nvSpPr>
          <p:spPr>
            <a:xfrm>
              <a:off x="620426" y="5715982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143.7 Million Parameters</a:t>
              </a:r>
              <a:endParaRPr lang="en-US" sz="16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1971-9B52-13E0-655B-D90F2D68BDC7}"/>
              </a:ext>
            </a:extLst>
          </p:cNvPr>
          <p:cNvGrpSpPr/>
          <p:nvPr/>
        </p:nvGrpSpPr>
        <p:grpSpPr>
          <a:xfrm>
            <a:off x="4314046" y="4641697"/>
            <a:ext cx="6495859" cy="1460958"/>
            <a:chOff x="4314046" y="4641697"/>
            <a:chExt cx="6495859" cy="1460958"/>
          </a:xfrm>
        </p:grpSpPr>
        <p:sp>
          <p:nvSpPr>
            <p:cNvPr id="6" name="Right Arrow 9">
              <a:extLst>
                <a:ext uri="{FF2B5EF4-FFF2-40B4-BE49-F238E27FC236}">
                  <a16:creationId xmlns:a16="http://schemas.microsoft.com/office/drawing/2014/main" id="{372D3118-D678-15C1-6EBE-B688635EE242}"/>
                </a:ext>
              </a:extLst>
            </p:cNvPr>
            <p:cNvSpPr/>
            <p:nvPr/>
          </p:nvSpPr>
          <p:spPr>
            <a:xfrm>
              <a:off x="7356746" y="4921284"/>
              <a:ext cx="63119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">
              <a:extLst>
                <a:ext uri="{FF2B5EF4-FFF2-40B4-BE49-F238E27FC236}">
                  <a16:creationId xmlns:a16="http://schemas.microsoft.com/office/drawing/2014/main" id="{0CAE7CE6-E310-0A2E-2DC8-4C1F086D5EE8}"/>
                </a:ext>
              </a:extLst>
            </p:cNvPr>
            <p:cNvSpPr>
              <a:spLocks/>
            </p:cNvSpPr>
            <p:nvPr/>
          </p:nvSpPr>
          <p:spPr>
            <a:xfrm>
              <a:off x="8307497" y="4641697"/>
              <a:ext cx="2502408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0070C0"/>
                  </a:solidFill>
                </a:rPr>
                <a:t>Repaired</a:t>
              </a:r>
              <a:endParaRPr lang="en-US" sz="3600">
                <a:solidFill>
                  <a:srgbClr val="0070C0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VGG19</a:t>
              </a:r>
              <a:endParaRPr lang="en-US" sz="540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37D68D-A6EB-4C55-7502-59E058543DAF}"/>
                </a:ext>
              </a:extLst>
            </p:cNvPr>
            <p:cNvSpPr txBox="1"/>
            <p:nvPr/>
          </p:nvSpPr>
          <p:spPr>
            <a:xfrm>
              <a:off x="4314046" y="5702545"/>
              <a:ext cx="290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12,835 seconds</a:t>
              </a:r>
              <a:endParaRPr lang="en-US" sz="16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2D96D38-7983-B5F2-8C88-B4671BF7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4952">
            <a:off x="3127343" y="2372625"/>
            <a:ext cx="1065923" cy="1069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6B210A-3C6B-485E-8B81-14A7E0DFF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9980">
            <a:off x="4624096" y="2372625"/>
            <a:ext cx="987271" cy="10698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BE0F71-D6AA-AFB9-958F-67C2EA86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9673">
            <a:off x="6029986" y="2372625"/>
            <a:ext cx="1070870" cy="1066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E34B01-21B8-F0C0-E1E9-C7D185586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77948">
            <a:off x="7519475" y="2375548"/>
            <a:ext cx="1067937" cy="10640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19531A-3773-F185-0030-23C4B92E040A}"/>
              </a:ext>
            </a:extLst>
          </p:cNvPr>
          <p:cNvSpPr txBox="1"/>
          <p:nvPr/>
        </p:nvSpPr>
        <p:spPr>
          <a:xfrm>
            <a:off x="3415557" y="3594842"/>
            <a:ext cx="4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3FF-B6D1-B1A2-C4AB-022E7699E366}"/>
              </a:ext>
            </a:extLst>
          </p:cNvPr>
          <p:cNvSpPr txBox="1"/>
          <p:nvPr/>
        </p:nvSpPr>
        <p:spPr>
          <a:xfrm>
            <a:off x="4550739" y="359274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brightness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7C06D-6C35-AEA9-9DFE-C1CBC3CDAF02}"/>
              </a:ext>
            </a:extLst>
          </p:cNvPr>
          <p:cNvSpPr txBox="1"/>
          <p:nvPr/>
        </p:nvSpPr>
        <p:spPr>
          <a:xfrm>
            <a:off x="6245301" y="3594842"/>
            <a:ext cx="6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11339-3972-5F48-2332-0E5B076CF6CA}"/>
              </a:ext>
            </a:extLst>
          </p:cNvPr>
          <p:cNvSpPr txBox="1"/>
          <p:nvPr/>
        </p:nvSpPr>
        <p:spPr>
          <a:xfrm>
            <a:off x="7696133" y="3592742"/>
            <a:ext cx="71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1490665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Test Accuracy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245929-A9DC-C45B-0588-E96DE43413E9}"/>
              </a:ext>
            </a:extLst>
          </p:cNvPr>
          <p:cNvGrpSpPr/>
          <p:nvPr/>
        </p:nvGrpSpPr>
        <p:grpSpPr>
          <a:xfrm>
            <a:off x="782235" y="2033671"/>
            <a:ext cx="2502408" cy="3032760"/>
            <a:chOff x="782235" y="2033671"/>
            <a:chExt cx="2502408" cy="3032760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8834B826-13CF-C474-8162-207437365446}"/>
                </a:ext>
              </a:extLst>
            </p:cNvPr>
            <p:cNvSpPr>
              <a:spLocks/>
            </p:cNvSpPr>
            <p:nvPr/>
          </p:nvSpPr>
          <p:spPr>
            <a:xfrm>
              <a:off x="782235" y="2033671"/>
              <a:ext cx="2502408" cy="3032760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ImageNet</a:t>
              </a:r>
            </a:p>
            <a:p>
              <a:pPr algn="ctr"/>
              <a:r>
                <a:rPr lang="en-US" sz="3200">
                  <a:solidFill>
                    <a:schemeClr val="tx1"/>
                  </a:solidFill>
                </a:rPr>
                <a:t>Test Set</a:t>
              </a: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3200">
                <a:solidFill>
                  <a:schemeClr val="tx1"/>
                </a:solidFill>
              </a:endParaRPr>
            </a:p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D0C34B4-B67D-E2E6-EAD9-5034F338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570" y="3337673"/>
              <a:ext cx="1547738" cy="150749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 err="1">
                <a:solidFill>
                  <a:srgbClr val="C00000"/>
                </a:solidFill>
              </a:rPr>
              <a:t>P</a:t>
            </a:r>
            <a:r>
              <a:rPr lang="en-US" sz="2800" dirty="0" err="1">
                <a:solidFill>
                  <a:srgbClr val="0070C0"/>
                </a:solidFill>
              </a:rPr>
              <a:t>R</a:t>
            </a:r>
            <a:r>
              <a:rPr lang="en-US" sz="2800" dirty="0" err="1">
                <a:solidFill>
                  <a:schemeClr val="tx1"/>
                </a:solidFill>
              </a:rPr>
              <a:t>oViT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Repaired</a:t>
            </a:r>
            <a:endParaRPr lang="en-US" sz="3600" dirty="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VGG19</a:t>
            </a:r>
            <a:endParaRPr lang="en-US" sz="5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PRoViT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70.52%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4048140"/>
                <a:ext cx="3317997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4209304" y="4048140"/>
                <a:ext cx="33179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Original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accuracy: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72.38%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04" y="4048140"/>
                <a:ext cx="3317997" cy="400110"/>
              </a:xfrm>
              <a:prstGeom prst="rect">
                <a:avLst/>
              </a:prstGeom>
              <a:blipFill>
                <a:blip r:embed="rId5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29584" y="2907792"/>
            <a:ext cx="3832687" cy="1043805"/>
            <a:chOff x="3529584" y="2907792"/>
            <a:chExt cx="3832687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61688" y="2907792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0000"/>
                  </a:solidFill>
                </a:rPr>
                <a:t>Buggy</a:t>
              </a:r>
              <a:r>
                <a:rPr lang="en-US" sz="2800" dirty="0"/>
                <a:t> </a:t>
              </a:r>
              <a:r>
                <a:rPr lang="en-US" sz="2800" dirty="0">
                  <a:solidFill>
                    <a:schemeClr val="tx1"/>
                  </a:solidFill>
                </a:rPr>
                <a:t>Original</a:t>
              </a:r>
              <a:endParaRPr lang="en-US" sz="3600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chemeClr val="tx1"/>
                  </a:solidFill>
                </a:rPr>
                <a:t>VGG19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>
                <a:solidFill>
                  <a:schemeClr val="bg1"/>
                </a:solidFill>
              </a:rPr>
              <a:t> </a:t>
            </a:r>
            <a:endParaRPr lang="en-US" sz="360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>
                <a:solidFill>
                  <a:schemeClr val="tx1"/>
                </a:solidFill>
              </a:rPr>
              <a:t>VGG19</a:t>
            </a:r>
            <a:endParaRPr lang="en-US" sz="540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89EB30-61A3-1ECF-D639-CEA9A6609150}"/>
              </a:ext>
            </a:extLst>
          </p:cNvPr>
          <p:cNvGrpSpPr/>
          <p:nvPr/>
        </p:nvGrpSpPr>
        <p:grpSpPr>
          <a:xfrm>
            <a:off x="7493788" y="3353612"/>
            <a:ext cx="3568464" cy="2222240"/>
            <a:chOff x="7493788" y="3353612"/>
            <a:chExt cx="3521335" cy="17466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275C2F-CEF3-0C0B-A80A-1A9A608221CD}"/>
                </a:ext>
              </a:extLst>
            </p:cNvPr>
            <p:cNvGrpSpPr/>
            <p:nvPr/>
          </p:nvGrpSpPr>
          <p:grpSpPr>
            <a:xfrm>
              <a:off x="7978987" y="3406763"/>
              <a:ext cx="2133600" cy="704977"/>
              <a:chOff x="7978987" y="3406763"/>
              <a:chExt cx="2133600" cy="7049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987" y="3711630"/>
                    <a:ext cx="2133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b="0" i="0" dirty="0" smtClean="0"/>
                            <m:t>oViT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0.52%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987" y="3711630"/>
                    <a:ext cx="2133600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3681363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2787" y="3406763"/>
                <a:ext cx="0" cy="274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/>
                <p:nvPr/>
              </p:nvSpPr>
              <p:spPr>
                <a:xfrm>
                  <a:off x="10031954" y="3353612"/>
                  <a:ext cx="98316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−1.86%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ACAC4F0-8668-1410-3B16-7EB43890A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954" y="3353612"/>
                  <a:ext cx="983169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Test accuracy decreased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1.86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 dirty="0"/>
                    <a:t>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788" y="4291537"/>
                  <a:ext cx="3317998" cy="808759"/>
                </a:xfrm>
                <a:prstGeom prst="round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2975275"/>
            <a:ext cx="2282614" cy="431488"/>
            <a:chOff x="7829973" y="2975275"/>
            <a:chExt cx="2282614" cy="4314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72.38%</m:t>
                        </m:r>
                      </m:oMath>
                    </m:oMathPara>
                  </a14:m>
                  <a:endParaRPr lang="en-US" sz="200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2975275"/>
                  <a:ext cx="228261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3773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 animBg="1"/>
      <p:bldP spid="20" grpId="0"/>
      <p:bldP spid="24" grpId="0"/>
      <p:bldP spid="24" grpId="1"/>
      <p:bldP spid="2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/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C00000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70C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2000" dirty="0" smtClean="0"/>
                      <m:t>oViT</m:t>
                    </m:r>
                  </m:oMath>
                </a14:m>
                <a:r>
                  <a:rPr lang="en-US" sz="2000" dirty="0"/>
                  <a:t> accuracy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2.22%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Acc APRNN">
                <a:extLst>
                  <a:ext uri="{FF2B5EF4-FFF2-40B4-BE49-F238E27FC236}">
                    <a16:creationId xmlns:a16="http://schemas.microsoft.com/office/drawing/2014/main" id="{E6E50D04-65DD-5ECE-322F-17FCB8AC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00" y="4048140"/>
                <a:ext cx="3775804" cy="400110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/>
              <p:nvPr/>
            </p:nvSpPr>
            <p:spPr>
              <a:xfrm>
                <a:off x="4012219" y="4048140"/>
                <a:ext cx="3775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Original accuracy: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.69%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Acc Original">
                <a:extLst>
                  <a:ext uri="{FF2B5EF4-FFF2-40B4-BE49-F238E27FC236}">
                    <a16:creationId xmlns:a16="http://schemas.microsoft.com/office/drawing/2014/main" id="{EC30F846-08C7-0E00-7CE2-DEED793E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219" y="4048140"/>
                <a:ext cx="3775804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8">
            <a:extLst>
              <a:ext uri="{FF2B5EF4-FFF2-40B4-BE49-F238E27FC236}">
                <a16:creationId xmlns:a16="http://schemas.microsoft.com/office/drawing/2014/main" id="{666D8B02-C357-6D67-8948-86000BB5D565}"/>
              </a:ext>
            </a:extLst>
          </p:cNvPr>
          <p:cNvSpPr/>
          <p:nvPr/>
        </p:nvSpPr>
        <p:spPr>
          <a:xfrm>
            <a:off x="3529584" y="3191256"/>
            <a:ext cx="6537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570CD-44F4-2965-22E3-28A00C3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563"/>
          </a:xfrm>
        </p:spPr>
        <p:txBody>
          <a:bodyPr/>
          <a:lstStyle/>
          <a:p>
            <a:r>
              <a:rPr lang="en-US"/>
              <a:t>Pointwise ImageNet Repair: Generalization</a:t>
            </a:r>
          </a:p>
        </p:txBody>
      </p:sp>
      <p:sp>
        <p:nvSpPr>
          <p:cNvPr id="18" name="DNN APRNN">
            <a:extLst>
              <a:ext uri="{FF2B5EF4-FFF2-40B4-BE49-F238E27FC236}">
                <a16:creationId xmlns:a16="http://schemas.microsoft.com/office/drawing/2014/main" id="{37E98FD6-7B08-F558-D2BF-7CF3F372094B}"/>
              </a:ext>
            </a:extLst>
          </p:cNvPr>
          <p:cNvSpPr>
            <a:spLocks/>
          </p:cNvSpPr>
          <p:nvPr/>
        </p:nvSpPr>
        <p:spPr>
          <a:xfrm>
            <a:off x="4361688" y="2907792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 dirty="0" err="1">
                <a:solidFill>
                  <a:srgbClr val="C00000"/>
                </a:solidFill>
              </a:rPr>
              <a:t>P</a:t>
            </a:r>
            <a:r>
              <a:rPr lang="en-US" sz="2800" dirty="0" err="1">
                <a:solidFill>
                  <a:srgbClr val="0070C0"/>
                </a:solidFill>
              </a:rPr>
              <a:t>R</a:t>
            </a:r>
            <a:r>
              <a:rPr lang="en-US" sz="2800" dirty="0" err="1"/>
              <a:t>oViT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Repaired</a:t>
            </a:r>
            <a:endParaRPr lang="en-US" sz="3600" dirty="0">
              <a:solidFill>
                <a:srgbClr val="0070C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VGG19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1E2655-8F14-F142-E883-1F39A0D494CB}"/>
              </a:ext>
            </a:extLst>
          </p:cNvPr>
          <p:cNvGrpSpPr/>
          <p:nvPr/>
        </p:nvGrpSpPr>
        <p:grpSpPr>
          <a:xfrm>
            <a:off x="3549069" y="2907792"/>
            <a:ext cx="3832687" cy="1043805"/>
            <a:chOff x="3529584" y="2907792"/>
            <a:chExt cx="3832687" cy="1043805"/>
          </a:xfrm>
        </p:grpSpPr>
        <p:sp>
          <p:nvSpPr>
            <p:cNvPr id="19" name="Right Arrow 8">
              <a:extLst>
                <a:ext uri="{FF2B5EF4-FFF2-40B4-BE49-F238E27FC236}">
                  <a16:creationId xmlns:a16="http://schemas.microsoft.com/office/drawing/2014/main" id="{DBF7B047-12D9-144E-A88B-90423A963E11}"/>
                </a:ext>
              </a:extLst>
            </p:cNvPr>
            <p:cNvSpPr/>
            <p:nvPr/>
          </p:nvSpPr>
          <p:spPr>
            <a:xfrm>
              <a:off x="3529584" y="3191256"/>
              <a:ext cx="65374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NN Original">
              <a:extLst>
                <a:ext uri="{FF2B5EF4-FFF2-40B4-BE49-F238E27FC236}">
                  <a16:creationId xmlns:a16="http://schemas.microsoft.com/office/drawing/2014/main" id="{7788DB50-244F-7FB3-7EF2-B6701B90F612}"/>
                </a:ext>
              </a:extLst>
            </p:cNvPr>
            <p:cNvSpPr>
              <a:spLocks/>
            </p:cNvSpPr>
            <p:nvPr/>
          </p:nvSpPr>
          <p:spPr>
            <a:xfrm>
              <a:off x="4361688" y="2907792"/>
              <a:ext cx="3000583" cy="1043805"/>
            </a:xfrm>
            <a:prstGeom prst="roundRect">
              <a:avLst/>
            </a:prstGeom>
            <a:noFill/>
            <a:ln w="444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>
                  <a:solidFill>
                    <a:srgbClr val="FF0000"/>
                  </a:solidFill>
                </a:rPr>
                <a:t>Buggy</a:t>
              </a:r>
              <a:r>
                <a:rPr lang="en-US" sz="2800"/>
                <a:t> </a:t>
              </a:r>
              <a:r>
                <a:rPr lang="en-US" sz="2800">
                  <a:solidFill>
                    <a:schemeClr val="tx1"/>
                  </a:solidFill>
                </a:rPr>
                <a:t>Original</a:t>
              </a:r>
              <a:endParaRPr lang="en-US" sz="36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4400">
                  <a:solidFill>
                    <a:schemeClr val="tx1"/>
                  </a:solidFill>
                </a:rPr>
                <a:t>VGG19</a:t>
              </a:r>
              <a:endParaRPr lang="en-US" sz="5400">
                <a:solidFill>
                  <a:schemeClr val="tx1"/>
                </a:solidFill>
              </a:endParaRPr>
            </a:p>
          </p:txBody>
        </p:sp>
      </p:grpSp>
      <p:sp>
        <p:nvSpPr>
          <p:cNvPr id="25" name="DNN Overlay">
            <a:extLst>
              <a:ext uri="{FF2B5EF4-FFF2-40B4-BE49-F238E27FC236}">
                <a16:creationId xmlns:a16="http://schemas.microsoft.com/office/drawing/2014/main" id="{AA2D5CBB-FBD1-DA9C-0934-15A31DBA5585}"/>
              </a:ext>
            </a:extLst>
          </p:cNvPr>
          <p:cNvSpPr>
            <a:spLocks/>
          </p:cNvSpPr>
          <p:nvPr/>
        </p:nvSpPr>
        <p:spPr>
          <a:xfrm>
            <a:off x="4371430" y="2907097"/>
            <a:ext cx="3000583" cy="1043805"/>
          </a:xfrm>
          <a:prstGeom prst="roundRect">
            <a:avLst/>
          </a:prstGeom>
          <a:noFill/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lnSpc>
                <a:spcPct val="80000"/>
              </a:lnSpc>
            </a:pPr>
            <a:r>
              <a:rPr lang="en-US" sz="2800">
                <a:solidFill>
                  <a:schemeClr val="bg1"/>
                </a:solidFill>
              </a:rPr>
              <a:t> </a:t>
            </a:r>
            <a:endParaRPr lang="en-US" sz="360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4400">
                <a:solidFill>
                  <a:schemeClr val="tx1"/>
                </a:solidFill>
              </a:rPr>
              <a:t>VGG19</a:t>
            </a:r>
            <a:endParaRPr lang="en-US" sz="540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B592B-1D51-D417-3D0A-7896952040B3}"/>
              </a:ext>
            </a:extLst>
          </p:cNvPr>
          <p:cNvGrpSpPr/>
          <p:nvPr/>
        </p:nvGrpSpPr>
        <p:grpSpPr>
          <a:xfrm>
            <a:off x="7377229" y="1593114"/>
            <a:ext cx="3634500" cy="2457115"/>
            <a:chOff x="7377229" y="1593114"/>
            <a:chExt cx="3634500" cy="24571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27B53E-9BEB-45AC-A404-E096A9D77F2E}"/>
                </a:ext>
              </a:extLst>
            </p:cNvPr>
            <p:cNvGrpSpPr/>
            <p:nvPr/>
          </p:nvGrpSpPr>
          <p:grpSpPr>
            <a:xfrm>
              <a:off x="7978987" y="2581444"/>
              <a:ext cx="3032742" cy="1468785"/>
              <a:chOff x="7978987" y="1937978"/>
              <a:chExt cx="3032742" cy="14687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 smtClean="0">
                              <a:solidFill>
                                <a:srgbClr val="0070C0"/>
                              </a:solidFill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000" dirty="0" smtClean="0"/>
                            <m:t>oViT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22.22%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251E69-06AD-5874-FECD-E7B22BF14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8987" y="1937978"/>
                    <a:ext cx="213360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C3336F-6F10-BAF1-718E-73FB07BA7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014" y="2344774"/>
                <a:ext cx="1751546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565DDD-2E8D-40CF-B03F-2C4FDA4A2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2787" y="2353777"/>
                <a:ext cx="0" cy="10529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+14.53%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ACAC4F0-8668-1410-3B16-7EB43890A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560" y="2667615"/>
                    <a:ext cx="98316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56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tIns="4572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Generalization accuracy increased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53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400" dirty="0"/>
                    <a:t> </a:t>
                  </a:r>
                  <a:endParaRPr lang="en-US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Rounded Rectangle 7">
                  <a:extLst>
                    <a:ext uri="{FF2B5EF4-FFF2-40B4-BE49-F238E27FC236}">
                      <a16:creationId xmlns:a16="http://schemas.microsoft.com/office/drawing/2014/main" id="{DCA37E22-090E-194D-D328-4260AEE5E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229" y="1593114"/>
                  <a:ext cx="3551116" cy="794486"/>
                </a:xfrm>
                <a:prstGeom prst="roundRect">
                  <a:avLst/>
                </a:prstGeom>
                <a:blipFill>
                  <a:blip r:embed="rId7"/>
                  <a:stretch>
                    <a:fillRect t="-6061" r="-1056" b="-16667"/>
                  </a:stretch>
                </a:blip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795FC-E863-EF25-B0E8-84A9DE6D263A}"/>
              </a:ext>
            </a:extLst>
          </p:cNvPr>
          <p:cNvGrpSpPr/>
          <p:nvPr/>
        </p:nvGrpSpPr>
        <p:grpSpPr>
          <a:xfrm>
            <a:off x="7829973" y="4034031"/>
            <a:ext cx="2282614" cy="400110"/>
            <a:chOff x="7829973" y="3390565"/>
            <a:chExt cx="2282614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/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dirty="0" smtClean="0"/>
                          <m:t>Original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A4D7C5-5E56-7886-4AA3-29F20A39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73" y="3390565"/>
                  <a:ext cx="228261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55555B-8D1D-62D1-2C85-8038851C9F9A}"/>
                </a:ext>
              </a:extLst>
            </p:cNvPr>
            <p:cNvCxnSpPr>
              <a:cxnSpLocks/>
            </p:cNvCxnSpPr>
            <p:nvPr/>
          </p:nvCxnSpPr>
          <p:spPr>
            <a:xfrm>
              <a:off x="8277013" y="3406763"/>
              <a:ext cx="1751549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F7AAAB2A-055D-A550-F77E-1E33C1DA10AD}"/>
              </a:ext>
            </a:extLst>
          </p:cNvPr>
          <p:cNvSpPr>
            <a:spLocks/>
          </p:cNvSpPr>
          <p:nvPr/>
        </p:nvSpPr>
        <p:spPr>
          <a:xfrm>
            <a:off x="657115" y="2033671"/>
            <a:ext cx="2752649" cy="303276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ImageNet-C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Generalization Set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372FDA-E29F-FC41-032F-679BF708E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77731">
            <a:off x="1250816" y="3263268"/>
            <a:ext cx="1552619" cy="15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04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4" grpId="1"/>
      <p:bldP spid="28" grpId="0" animBg="1"/>
      <p:bldP spid="18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3857</TotalTime>
  <Words>4991</Words>
  <Application>Microsoft Macintosh PowerPoint</Application>
  <PresentationFormat>Widescreen</PresentationFormat>
  <Paragraphs>1314</Paragraphs>
  <Slides>95</Slides>
  <Notes>51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Liberation Sans</vt:lpstr>
      <vt:lpstr>Aptos</vt:lpstr>
      <vt:lpstr>Aptos Display</vt:lpstr>
      <vt:lpstr>Arial</vt:lpstr>
      <vt:lpstr>Calibri</vt:lpstr>
      <vt:lpstr>Cambria Math</vt:lpstr>
      <vt:lpstr>Segoe UI Symbol</vt:lpstr>
      <vt:lpstr>Office Theme</vt:lpstr>
      <vt:lpstr>Algorithms and Applications for Provable Repair of Deep Neural Networks</vt:lpstr>
      <vt:lpstr>Algorithms and Applications for Provable Repair of Deep Neural Networks</vt:lpstr>
      <vt:lpstr>PowerPoint Presentation</vt:lpstr>
      <vt:lpstr>PowerPoint Presentation</vt:lpstr>
      <vt:lpstr>PowerPoint Presentation</vt:lpstr>
      <vt:lpstr>DNNs are loop-free programs</vt:lpstr>
      <vt:lpstr>PowerPoint Presentation</vt:lpstr>
      <vt:lpstr>PowerPoint Presentation</vt:lpstr>
      <vt:lpstr>Coupling</vt:lpstr>
      <vt:lpstr>Decoupled DNNs (DDNNs)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Provable Pointwise Repair using Decoupled DNNs</vt:lpstr>
      <vt:lpstr>Provable Pointwise Repair using Decoupled DNNs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Provable Polytope Repair using Decoupled DNNs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Overview: Provable Pointwise Repair</vt:lpstr>
      <vt:lpstr>Overview: DNN Semantics</vt:lpstr>
      <vt:lpstr>Overview: DNN Semantics</vt:lpstr>
      <vt:lpstr>Overview: Repair Specification</vt:lpstr>
      <vt:lpstr>Overview: Provable Pointwise Repair</vt:lpstr>
      <vt:lpstr>Overview: Provable Pointwise Repair</vt:lpstr>
      <vt:lpstr>However, solving ϕ∧ψ is difficult </vt:lpstr>
      <vt:lpstr>Eliminate disjunctions</vt:lpstr>
      <vt:lpstr>Eliminate quadratic terms</vt:lpstr>
      <vt:lpstr>PowerPoint Presentation</vt:lpstr>
      <vt:lpstr>Overview: Provable Pointwise Repair</vt:lpstr>
      <vt:lpstr>Overview: Provable Pointwise Repair</vt:lpstr>
      <vt:lpstr>Overview: Provable Polytope Repair</vt:lpstr>
      <vt:lpstr>Overview: Provable Polytope Repair</vt:lpstr>
      <vt:lpstr>Overview: Provable Polytope Repair</vt:lpstr>
      <vt:lpstr>Overview: Provable Polytope Repair</vt:lpstr>
      <vt:lpstr>Provable Polytope Repair: Observation</vt:lpstr>
      <vt:lpstr>Provable Polytope Repair: Key Insights</vt:lpstr>
      <vt:lpstr>Overview: Provable Polytope Repair</vt:lpstr>
      <vt:lpstr>Theoretical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Provable Repair of Vision Transformers</vt:lpstr>
      <vt:lpstr>PowerPoint Presentation</vt:lpstr>
      <vt:lpstr>PowerPoint Presentation</vt:lpstr>
      <vt:lpstr>PowerPoint Presentation</vt:lpstr>
      <vt:lpstr>How do we scale provable repair of Vision Transformers to thousands of images?</vt:lpstr>
      <vt:lpstr>Last Layer Repair – Standard LP</vt:lpstr>
      <vt:lpstr>Last Layer Repair – Standard LP</vt:lpstr>
      <vt:lpstr>Last Layer Repair – Standard LP</vt:lpstr>
      <vt:lpstr>Last Layer Repair – Standard LP</vt:lpstr>
      <vt:lpstr>Last Layer Repair – Standard LP</vt:lpstr>
      <vt:lpstr>Last Layer Repair – Standard LP</vt:lpstr>
      <vt:lpstr>Last Layer Repair – PRoViT LP</vt:lpstr>
      <vt:lpstr>Last Layer Repair – PRoViT LP</vt:lpstr>
      <vt:lpstr>Last Layer Repair – PRoViT LP</vt:lpstr>
      <vt:lpstr>Last Layer Repair – PRoViT LP</vt:lpstr>
      <vt:lpstr>Last Layer Repair on Vision Transformers</vt:lpstr>
      <vt:lpstr>Last Layer Repair on Vision Transformers</vt:lpstr>
      <vt:lpstr>Last Layer Repair on Vision Transformers</vt:lpstr>
      <vt:lpstr>Last Layer Repair on Vision Transformers</vt:lpstr>
      <vt:lpstr>Last Layer Repair on Vision Transformers</vt:lpstr>
      <vt:lpstr>Last Layer Repair on other architectures?</vt:lpstr>
      <vt:lpstr>Last Layer Repair on ResNet152</vt:lpstr>
      <vt:lpstr>Pointwise ImageNet Repair</vt:lpstr>
      <vt:lpstr>Pointwise ImageNet Repair: Test Accuracy</vt:lpstr>
      <vt:lpstr>Pointwise ImageNet Repair: Generalization</vt:lpstr>
      <vt:lpstr>Code demo     </vt:lpstr>
      <vt:lpstr>PowerPoint Presentation</vt:lpstr>
      <vt:lpstr>PowerPoint Presentation</vt:lpstr>
      <vt:lpstr>Provable Repair Applications</vt:lpstr>
      <vt:lpstr>PowerPoint Presentation</vt:lpstr>
      <vt:lpstr>Provable Repair Algorithms</vt:lpstr>
      <vt:lpstr>PowerPoint Presentation</vt:lpstr>
      <vt:lpstr>Pointwise ImageNet Repair</vt:lpstr>
      <vt:lpstr>Pointwise ImageNet Repair: Test Accuracy</vt:lpstr>
      <vt:lpstr>Pointwise ImageNet Repair: Generalization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and Applications for Provable Repair of Deep Neural Networks</dc:title>
  <dc:creator>Aditya Thakur</dc:creator>
  <cp:lastModifiedBy>Aditya V Thakur</cp:lastModifiedBy>
  <cp:revision>7</cp:revision>
  <dcterms:created xsi:type="dcterms:W3CDTF">2024-06-18T17:19:54Z</dcterms:created>
  <dcterms:modified xsi:type="dcterms:W3CDTF">2024-07-24T15:38:15Z</dcterms:modified>
</cp:coreProperties>
</file>